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notesMasterIdLst>
    <p:notesMasterId r:id="rId7"/>
  </p:notesMasterIdLst>
  <p:sldIdLst>
    <p:sldId id="259" r:id="rId5"/>
    <p:sldId id="257" r:id="rId6"/>
  </p:sldIdLst>
  <p:sldSz cx="6858000" cy="9906000" type="A4"/>
  <p:notesSz cx="6735763" cy="9866313"/>
  <p:defaultTextStyle>
    <a:defPPr>
      <a:defRPr lang="ja-JP"/>
    </a:defPPr>
    <a:lvl1pPr marL="0" algn="l" defTabSz="9181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59053" algn="l" defTabSz="9181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18104" algn="l" defTabSz="9181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377156" algn="l" defTabSz="9181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836210" algn="l" defTabSz="9181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295262" algn="l" defTabSz="9181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754314" algn="l" defTabSz="9181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213365" algn="l" defTabSz="9181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672417" algn="l" defTabSz="9181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FF99"/>
    <a:srgbClr val="CCFFFF"/>
    <a:srgbClr val="FFFFCC"/>
    <a:srgbClr val="094BB7"/>
    <a:srgbClr val="EEF7E9"/>
    <a:srgbClr val="FFF3D1"/>
    <a:srgbClr val="C2C8D1"/>
    <a:srgbClr val="BCC3CB"/>
    <a:srgbClr val="C0C6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AC3492-3C02-462A-8981-346F5F89F633}" v="14" dt="2022-11-15T07:06:33.3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644" autoAdjust="0"/>
    <p:restoredTop sz="91395" autoAdjust="0"/>
  </p:normalViewPr>
  <p:slideViewPr>
    <p:cSldViewPr snapToGrid="0">
      <p:cViewPr>
        <p:scale>
          <a:sx n="100" d="100"/>
          <a:sy n="100" d="100"/>
        </p:scale>
        <p:origin x="318" y="-1932"/>
      </p:cViewPr>
      <p:guideLst>
        <p:guide orient="horz" pos="3120"/>
        <p:guide pos="21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18830" cy="495028"/>
          </a:xfrm>
          <a:prstGeom prst="rect">
            <a:avLst/>
          </a:prstGeom>
        </p:spPr>
        <p:txBody>
          <a:bodyPr vert="horz" lIns="90737" tIns="45370" rIns="90737" bIns="4537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3"/>
            <a:ext cx="2918830" cy="495028"/>
          </a:xfrm>
          <a:prstGeom prst="rect">
            <a:avLst/>
          </a:prstGeom>
        </p:spPr>
        <p:txBody>
          <a:bodyPr vert="horz" lIns="90737" tIns="45370" rIns="90737" bIns="45370" rtlCol="0"/>
          <a:lstStyle>
            <a:lvl1pPr algn="r">
              <a:defRPr sz="1200"/>
            </a:lvl1pPr>
          </a:lstStyle>
          <a:p>
            <a:fld id="{A815B1D9-3458-403C-9081-9E5B6B0420B4}" type="datetimeFigureOut">
              <a:rPr kumimoji="1" lang="ja-JP" altLang="en-US" smtClean="0"/>
              <a:pPr/>
              <a:t>2026/1/13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37" tIns="45370" rIns="90737" bIns="4537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6"/>
            <a:ext cx="5388610" cy="3884861"/>
          </a:xfrm>
          <a:prstGeom prst="rect">
            <a:avLst/>
          </a:prstGeom>
        </p:spPr>
        <p:txBody>
          <a:bodyPr vert="horz" lIns="90737" tIns="45370" rIns="90737" bIns="4537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371289"/>
            <a:ext cx="2918830" cy="495028"/>
          </a:xfrm>
          <a:prstGeom prst="rect">
            <a:avLst/>
          </a:prstGeom>
        </p:spPr>
        <p:txBody>
          <a:bodyPr vert="horz" lIns="90737" tIns="45370" rIns="90737" bIns="4537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1289"/>
            <a:ext cx="2918830" cy="495028"/>
          </a:xfrm>
          <a:prstGeom prst="rect">
            <a:avLst/>
          </a:prstGeom>
        </p:spPr>
        <p:txBody>
          <a:bodyPr vert="horz" lIns="90737" tIns="45370" rIns="90737" bIns="45370" rtlCol="0" anchor="b"/>
          <a:lstStyle>
            <a:lvl1pPr algn="r">
              <a:defRPr sz="1200"/>
            </a:lvl1pPr>
          </a:lstStyle>
          <a:p>
            <a:fld id="{E89AA6AC-56AA-4DE8-8B2F-38BFEF2748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680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81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9053" algn="l" defTabSz="9181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8104" algn="l" defTabSz="9181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7156" algn="l" defTabSz="9181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36210" algn="l" defTabSz="9181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95262" algn="l" defTabSz="9181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54314" algn="l" defTabSz="9181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13365" algn="l" defTabSz="9181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72417" algn="l" defTabSz="9181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346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AA6AC-56AA-4DE8-8B2F-38BFEF27489F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443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346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AA6AC-56AA-4DE8-8B2F-38BFEF27489F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931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2"/>
            <a:ext cx="5829301" cy="344875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2" y="5202944"/>
            <a:ext cx="5143500" cy="2391655"/>
          </a:xfrm>
        </p:spPr>
        <p:txBody>
          <a:bodyPr/>
          <a:lstStyle>
            <a:lvl1pPr marL="0" indent="0" algn="ctr">
              <a:buNone/>
              <a:defRPr sz="1900"/>
            </a:lvl1pPr>
            <a:lvl2pPr marL="346600" indent="0" algn="ctr">
              <a:buNone/>
              <a:defRPr sz="1600"/>
            </a:lvl2pPr>
            <a:lvl3pPr marL="693202" indent="0" algn="ctr">
              <a:buNone/>
              <a:defRPr sz="1300"/>
            </a:lvl3pPr>
            <a:lvl4pPr marL="1039803" indent="0" algn="ctr">
              <a:buNone/>
              <a:defRPr sz="1200"/>
            </a:lvl4pPr>
            <a:lvl5pPr marL="1386402" indent="0" algn="ctr">
              <a:buNone/>
              <a:defRPr sz="1200"/>
            </a:lvl5pPr>
            <a:lvl6pPr marL="1733002" indent="0" algn="ctr">
              <a:buNone/>
              <a:defRPr sz="1200"/>
            </a:lvl6pPr>
            <a:lvl7pPr marL="2079604" indent="0" algn="ctr">
              <a:buNone/>
              <a:defRPr sz="1200"/>
            </a:lvl7pPr>
            <a:lvl8pPr marL="2426205" indent="0" algn="ctr">
              <a:buNone/>
              <a:defRPr sz="1200"/>
            </a:lvl8pPr>
            <a:lvl9pPr marL="2772805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D5CA-DC03-42D5-81E2-F523E6630801}" type="datetime1">
              <a:rPr kumimoji="1" lang="ja-JP" altLang="en-US" smtClean="0"/>
              <a:pPr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10A4-50F4-4578-9709-9A5BAFA694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906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9BA1-8E7D-4403-AC2F-DE9158A0AB5B}" type="datetime1">
              <a:rPr kumimoji="1" lang="ja-JP" altLang="en-US" smtClean="0"/>
              <a:pPr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10A4-50F4-4578-9709-9A5BAFA694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25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2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9" y="527402"/>
            <a:ext cx="4350543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658F3-D4C8-4193-B1B9-D72E93049254}" type="datetime1">
              <a:rPr kumimoji="1" lang="ja-JP" altLang="en-US" smtClean="0"/>
              <a:pPr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10A4-50F4-4578-9709-9A5BAFA694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168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19880-60F6-4B87-9C85-B545D8FEDADF}" type="datetime1">
              <a:rPr kumimoji="1" lang="ja-JP" altLang="en-US" smtClean="0"/>
              <a:pPr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10A4-50F4-4578-9709-9A5BAFA694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647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5"/>
            <a:ext cx="5915025" cy="2166938"/>
          </a:xfrm>
        </p:spPr>
        <p:txBody>
          <a:bodyPr/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346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69320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3980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8640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3300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7960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262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728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5A716-1C0D-433C-82A5-87CA90B70103}" type="datetime1">
              <a:rPr kumimoji="1" lang="ja-JP" altLang="en-US" smtClean="0"/>
              <a:pPr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10A4-50F4-4578-9709-9A5BAFA694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648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1C5A-F0C7-49E0-A63A-6DD688F63366}" type="datetime1">
              <a:rPr kumimoji="1" lang="ja-JP" altLang="en-US" smtClean="0"/>
              <a:pPr/>
              <a:t>2026/1/13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10A4-50F4-4578-9709-9A5BAFA694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458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9"/>
            <a:ext cx="2901255" cy="1190095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46600" indent="0">
              <a:buNone/>
              <a:defRPr sz="1600" b="1"/>
            </a:lvl2pPr>
            <a:lvl3pPr marL="693202" indent="0">
              <a:buNone/>
              <a:defRPr sz="1300" b="1"/>
            </a:lvl3pPr>
            <a:lvl4pPr marL="1039803" indent="0">
              <a:buNone/>
              <a:defRPr sz="1200" b="1"/>
            </a:lvl4pPr>
            <a:lvl5pPr marL="1386402" indent="0">
              <a:buNone/>
              <a:defRPr sz="1200" b="1"/>
            </a:lvl5pPr>
            <a:lvl6pPr marL="1733002" indent="0">
              <a:buNone/>
              <a:defRPr sz="1200" b="1"/>
            </a:lvl6pPr>
            <a:lvl7pPr marL="2079604" indent="0">
              <a:buNone/>
              <a:defRPr sz="1200" b="1"/>
            </a:lvl7pPr>
            <a:lvl8pPr marL="2426205" indent="0">
              <a:buNone/>
              <a:defRPr sz="1200" b="1"/>
            </a:lvl8pPr>
            <a:lvl9pPr marL="2772805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4"/>
            <a:ext cx="2901255" cy="53221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5" y="2428349"/>
            <a:ext cx="2915543" cy="1190095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46600" indent="0">
              <a:buNone/>
              <a:defRPr sz="1600" b="1"/>
            </a:lvl2pPr>
            <a:lvl3pPr marL="693202" indent="0">
              <a:buNone/>
              <a:defRPr sz="1300" b="1"/>
            </a:lvl3pPr>
            <a:lvl4pPr marL="1039803" indent="0">
              <a:buNone/>
              <a:defRPr sz="1200" b="1"/>
            </a:lvl4pPr>
            <a:lvl5pPr marL="1386402" indent="0">
              <a:buNone/>
              <a:defRPr sz="1200" b="1"/>
            </a:lvl5pPr>
            <a:lvl6pPr marL="1733002" indent="0">
              <a:buNone/>
              <a:defRPr sz="1200" b="1"/>
            </a:lvl6pPr>
            <a:lvl7pPr marL="2079604" indent="0">
              <a:buNone/>
              <a:defRPr sz="1200" b="1"/>
            </a:lvl7pPr>
            <a:lvl8pPr marL="2426205" indent="0">
              <a:buNone/>
              <a:defRPr sz="1200" b="1"/>
            </a:lvl8pPr>
            <a:lvl9pPr marL="2772805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5" y="3618444"/>
            <a:ext cx="2915543" cy="53221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AA7D4-3625-487E-8EE5-2F26202984FE}" type="datetime1">
              <a:rPr kumimoji="1" lang="ja-JP" altLang="en-US" smtClean="0"/>
              <a:pPr/>
              <a:t>2026/1/13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10A4-50F4-4578-9709-9A5BAFA694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5543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0FEBF-0D4D-4690-A7BE-829002759112}" type="datetime1">
              <a:rPr kumimoji="1" lang="ja-JP" altLang="en-US" smtClean="0"/>
              <a:pPr/>
              <a:t>2026/1/13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10A4-50F4-4578-9709-9A5BAFA694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930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453E-FCEE-45D9-A6EF-D448A6EA6241}" type="datetime1">
              <a:rPr kumimoji="1" lang="ja-JP" altLang="en-US" smtClean="0"/>
              <a:pPr/>
              <a:t>2026/1/13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10A4-50F4-4578-9709-9A5BAFA694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9534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660400"/>
            <a:ext cx="2211883" cy="2311400"/>
          </a:xfrm>
        </p:spPr>
        <p:txBody>
          <a:bodyPr anchor="b"/>
          <a:lstStyle>
            <a:lvl1pPr>
              <a:defRPr sz="2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3" y="2971801"/>
            <a:ext cx="2211883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6600" indent="0">
              <a:buNone/>
              <a:defRPr sz="1100"/>
            </a:lvl2pPr>
            <a:lvl3pPr marL="693202" indent="0">
              <a:buNone/>
              <a:defRPr sz="900"/>
            </a:lvl3pPr>
            <a:lvl4pPr marL="1039803" indent="0">
              <a:buNone/>
              <a:defRPr sz="800"/>
            </a:lvl4pPr>
            <a:lvl5pPr marL="1386402" indent="0">
              <a:buNone/>
              <a:defRPr sz="800"/>
            </a:lvl5pPr>
            <a:lvl6pPr marL="1733002" indent="0">
              <a:buNone/>
              <a:defRPr sz="800"/>
            </a:lvl6pPr>
            <a:lvl7pPr marL="2079604" indent="0">
              <a:buNone/>
              <a:defRPr sz="800"/>
            </a:lvl7pPr>
            <a:lvl8pPr marL="2426205" indent="0">
              <a:buNone/>
              <a:defRPr sz="800"/>
            </a:lvl8pPr>
            <a:lvl9pPr marL="2772805" indent="0">
              <a:buNone/>
              <a:defRPr sz="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907C-1A03-4071-BE86-0E8E59645D37}" type="datetime1">
              <a:rPr kumimoji="1" lang="ja-JP" altLang="en-US" smtClean="0"/>
              <a:pPr/>
              <a:t>2026/1/13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10A4-50F4-4578-9709-9A5BAFA694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9301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660400"/>
            <a:ext cx="2211883" cy="2311400"/>
          </a:xfrm>
        </p:spPr>
        <p:txBody>
          <a:bodyPr anchor="b"/>
          <a:lstStyle>
            <a:lvl1pPr>
              <a:defRPr sz="2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0"/>
          </a:xfrm>
        </p:spPr>
        <p:txBody>
          <a:bodyPr anchor="t"/>
          <a:lstStyle>
            <a:lvl1pPr marL="0" indent="0">
              <a:buNone/>
              <a:defRPr sz="2500"/>
            </a:lvl1pPr>
            <a:lvl2pPr marL="346600" indent="0">
              <a:buNone/>
              <a:defRPr sz="2100"/>
            </a:lvl2pPr>
            <a:lvl3pPr marL="693202" indent="0">
              <a:buNone/>
              <a:defRPr sz="1900"/>
            </a:lvl3pPr>
            <a:lvl4pPr marL="1039803" indent="0">
              <a:buNone/>
              <a:defRPr sz="1600"/>
            </a:lvl4pPr>
            <a:lvl5pPr marL="1386402" indent="0">
              <a:buNone/>
              <a:defRPr sz="1600"/>
            </a:lvl5pPr>
            <a:lvl6pPr marL="1733002" indent="0">
              <a:buNone/>
              <a:defRPr sz="1600"/>
            </a:lvl6pPr>
            <a:lvl7pPr marL="2079604" indent="0">
              <a:buNone/>
              <a:defRPr sz="1600"/>
            </a:lvl7pPr>
            <a:lvl8pPr marL="2426205" indent="0">
              <a:buNone/>
              <a:defRPr sz="1600"/>
            </a:lvl8pPr>
            <a:lvl9pPr marL="2772805" indent="0">
              <a:buNone/>
              <a:defRPr sz="16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3" y="2971801"/>
            <a:ext cx="2211883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6600" indent="0">
              <a:buNone/>
              <a:defRPr sz="1100"/>
            </a:lvl2pPr>
            <a:lvl3pPr marL="693202" indent="0">
              <a:buNone/>
              <a:defRPr sz="900"/>
            </a:lvl3pPr>
            <a:lvl4pPr marL="1039803" indent="0">
              <a:buNone/>
              <a:defRPr sz="800"/>
            </a:lvl4pPr>
            <a:lvl5pPr marL="1386402" indent="0">
              <a:buNone/>
              <a:defRPr sz="800"/>
            </a:lvl5pPr>
            <a:lvl6pPr marL="1733002" indent="0">
              <a:buNone/>
              <a:defRPr sz="800"/>
            </a:lvl6pPr>
            <a:lvl7pPr marL="2079604" indent="0">
              <a:buNone/>
              <a:defRPr sz="800"/>
            </a:lvl7pPr>
            <a:lvl8pPr marL="2426205" indent="0">
              <a:buNone/>
              <a:defRPr sz="800"/>
            </a:lvl8pPr>
            <a:lvl9pPr marL="2772805" indent="0">
              <a:buNone/>
              <a:defRPr sz="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5D69-FC0C-44D7-B0AB-11F469FCFF25}" type="datetime1">
              <a:rPr kumimoji="1" lang="ja-JP" altLang="en-US" smtClean="0"/>
              <a:pPr/>
              <a:t>2026/1/13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10A4-50F4-4578-9709-9A5BAFA694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5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89827" tIns="44914" rIns="89827" bIns="44914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89827" tIns="44914" rIns="89827" bIns="44914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8"/>
            <a:ext cx="1543050" cy="527403"/>
          </a:xfrm>
          <a:prstGeom prst="rect">
            <a:avLst/>
          </a:prstGeom>
        </p:spPr>
        <p:txBody>
          <a:bodyPr vert="horz" lIns="89827" tIns="44914" rIns="89827" bIns="44914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A69A9-77C3-44A4-8705-F809FA473315}" type="datetime1">
              <a:rPr kumimoji="1" lang="ja-JP" altLang="en-US" smtClean="0"/>
              <a:pPr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</p:spPr>
        <p:txBody>
          <a:bodyPr vert="horz" lIns="89827" tIns="44914" rIns="89827" bIns="44914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89827" tIns="44914" rIns="89827" bIns="44914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610A4-50F4-4578-9709-9A5BAFA694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58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l" defTabSz="693202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3301" indent="-173301" algn="l" defTabSz="693202" rtl="0" eaLnBrk="1" latinLnBrk="0" hangingPunct="1">
        <a:lnSpc>
          <a:spcPct val="90000"/>
        </a:lnSpc>
        <a:spcBef>
          <a:spcPts val="758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9901" indent="-173301" algn="l" defTabSz="693202" rtl="0" eaLnBrk="1" latinLnBrk="0" hangingPunct="1">
        <a:lnSpc>
          <a:spcPct val="90000"/>
        </a:lnSpc>
        <a:spcBef>
          <a:spcPts val="379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66502" indent="-173301" algn="l" defTabSz="693202" rtl="0" eaLnBrk="1" latinLnBrk="0" hangingPunct="1">
        <a:lnSpc>
          <a:spcPct val="90000"/>
        </a:lnSpc>
        <a:spcBef>
          <a:spcPts val="379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3101" indent="-173301" algn="l" defTabSz="693202" rtl="0" eaLnBrk="1" latinLnBrk="0" hangingPunct="1">
        <a:lnSpc>
          <a:spcPct val="90000"/>
        </a:lnSpc>
        <a:spcBef>
          <a:spcPts val="379"/>
        </a:spcBef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59704" indent="-173301" algn="l" defTabSz="693202" rtl="0" eaLnBrk="1" latinLnBrk="0" hangingPunct="1">
        <a:lnSpc>
          <a:spcPct val="90000"/>
        </a:lnSpc>
        <a:spcBef>
          <a:spcPts val="379"/>
        </a:spcBef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906303" indent="-173301" algn="l" defTabSz="693202" rtl="0" eaLnBrk="1" latinLnBrk="0" hangingPunct="1">
        <a:lnSpc>
          <a:spcPct val="90000"/>
        </a:lnSpc>
        <a:spcBef>
          <a:spcPts val="379"/>
        </a:spcBef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52904" indent="-173301" algn="l" defTabSz="693202" rtl="0" eaLnBrk="1" latinLnBrk="0" hangingPunct="1">
        <a:lnSpc>
          <a:spcPct val="90000"/>
        </a:lnSpc>
        <a:spcBef>
          <a:spcPts val="379"/>
        </a:spcBef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99504" indent="-173301" algn="l" defTabSz="693202" rtl="0" eaLnBrk="1" latinLnBrk="0" hangingPunct="1">
        <a:lnSpc>
          <a:spcPct val="90000"/>
        </a:lnSpc>
        <a:spcBef>
          <a:spcPts val="379"/>
        </a:spcBef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46106" indent="-173301" algn="l" defTabSz="693202" rtl="0" eaLnBrk="1" latinLnBrk="0" hangingPunct="1">
        <a:lnSpc>
          <a:spcPct val="90000"/>
        </a:lnSpc>
        <a:spcBef>
          <a:spcPts val="379"/>
        </a:spcBef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3202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6600" algn="l" defTabSz="693202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93202" algn="l" defTabSz="693202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39803" algn="l" defTabSz="693202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86402" algn="l" defTabSz="693202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33002" algn="l" defTabSz="693202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79604" algn="l" defTabSz="693202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426205" algn="l" defTabSz="693202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72805" algn="l" defTabSz="693202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図 40">
            <a:extLst>
              <a:ext uri="{FF2B5EF4-FFF2-40B4-BE49-F238E27FC236}">
                <a16:creationId xmlns:a16="http://schemas.microsoft.com/office/drawing/2014/main" id="{F7125A06-0025-B3E5-150D-38CC4E2A7C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36832" y="665058"/>
            <a:ext cx="4075650" cy="2261404"/>
          </a:xfrm>
          <a:prstGeom prst="rect">
            <a:avLst/>
          </a:prstGeom>
        </p:spPr>
      </p:pic>
      <p:grpSp>
        <p:nvGrpSpPr>
          <p:cNvPr id="21" name="Group 10"/>
          <p:cNvGrpSpPr>
            <a:grpSpLocks noChangeAspect="1"/>
          </p:cNvGrpSpPr>
          <p:nvPr/>
        </p:nvGrpSpPr>
        <p:grpSpPr bwMode="auto">
          <a:xfrm>
            <a:off x="3385641" y="2926462"/>
            <a:ext cx="767490" cy="287258"/>
            <a:chOff x="5180" y="121"/>
            <a:chExt cx="466" cy="227"/>
          </a:xfrm>
        </p:grpSpPr>
        <p:sp>
          <p:nvSpPr>
            <p:cNvPr id="23" name="Freeform 12"/>
            <p:cNvSpPr>
              <a:spLocks/>
            </p:cNvSpPr>
            <p:nvPr/>
          </p:nvSpPr>
          <p:spPr bwMode="gray">
            <a:xfrm>
              <a:off x="5334" y="121"/>
              <a:ext cx="94" cy="72"/>
            </a:xfrm>
            <a:custGeom>
              <a:avLst/>
              <a:gdLst>
                <a:gd name="T0" fmla="*/ 0 w 2365"/>
                <a:gd name="T1" fmla="*/ 0 h 1825"/>
                <a:gd name="T2" fmla="*/ 0 w 2365"/>
                <a:gd name="T3" fmla="*/ 0 h 1825"/>
                <a:gd name="T4" fmla="*/ 0 w 2365"/>
                <a:gd name="T5" fmla="*/ 0 h 1825"/>
                <a:gd name="T6" fmla="*/ 0 w 2365"/>
                <a:gd name="T7" fmla="*/ 0 h 1825"/>
                <a:gd name="T8" fmla="*/ 0 w 2365"/>
                <a:gd name="T9" fmla="*/ 0 h 1825"/>
                <a:gd name="T10" fmla="*/ 0 w 2365"/>
                <a:gd name="T11" fmla="*/ 0 h 1825"/>
                <a:gd name="T12" fmla="*/ 0 w 2365"/>
                <a:gd name="T13" fmla="*/ 0 h 1825"/>
                <a:gd name="T14" fmla="*/ 0 w 2365"/>
                <a:gd name="T15" fmla="*/ 0 h 1825"/>
                <a:gd name="T16" fmla="*/ 0 w 2365"/>
                <a:gd name="T17" fmla="*/ 0 h 1825"/>
                <a:gd name="T18" fmla="*/ 0 w 2365"/>
                <a:gd name="T19" fmla="*/ 0 h 1825"/>
                <a:gd name="T20" fmla="*/ 0 w 2365"/>
                <a:gd name="T21" fmla="*/ 0 h 1825"/>
                <a:gd name="T22" fmla="*/ 0 w 2365"/>
                <a:gd name="T23" fmla="*/ 0 h 1825"/>
                <a:gd name="T24" fmla="*/ 0 w 2365"/>
                <a:gd name="T25" fmla="*/ 0 h 1825"/>
                <a:gd name="T26" fmla="*/ 0 w 2365"/>
                <a:gd name="T27" fmla="*/ 0 h 1825"/>
                <a:gd name="T28" fmla="*/ 0 w 2365"/>
                <a:gd name="T29" fmla="*/ 0 h 1825"/>
                <a:gd name="T30" fmla="*/ 0 w 2365"/>
                <a:gd name="T31" fmla="*/ 0 h 1825"/>
                <a:gd name="T32" fmla="*/ 0 w 2365"/>
                <a:gd name="T33" fmla="*/ 0 h 1825"/>
                <a:gd name="T34" fmla="*/ 0 w 2365"/>
                <a:gd name="T35" fmla="*/ 0 h 1825"/>
                <a:gd name="T36" fmla="*/ 0 w 2365"/>
                <a:gd name="T37" fmla="*/ 0 h 1825"/>
                <a:gd name="T38" fmla="*/ 0 w 2365"/>
                <a:gd name="T39" fmla="*/ 0 h 1825"/>
                <a:gd name="T40" fmla="*/ 0 w 2365"/>
                <a:gd name="T41" fmla="*/ 0 h 1825"/>
                <a:gd name="T42" fmla="*/ 0 w 2365"/>
                <a:gd name="T43" fmla="*/ 0 h 182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365" h="1825">
                  <a:moveTo>
                    <a:pt x="961" y="764"/>
                  </a:moveTo>
                  <a:cubicBezTo>
                    <a:pt x="875" y="688"/>
                    <a:pt x="736" y="643"/>
                    <a:pt x="599" y="642"/>
                  </a:cubicBezTo>
                  <a:cubicBezTo>
                    <a:pt x="270" y="641"/>
                    <a:pt x="2" y="900"/>
                    <a:pt x="1" y="1235"/>
                  </a:cubicBezTo>
                  <a:cubicBezTo>
                    <a:pt x="0" y="1563"/>
                    <a:pt x="270" y="1824"/>
                    <a:pt x="599" y="1825"/>
                  </a:cubicBezTo>
                  <a:cubicBezTo>
                    <a:pt x="783" y="1825"/>
                    <a:pt x="943" y="1751"/>
                    <a:pt x="1053" y="1619"/>
                  </a:cubicBezTo>
                  <a:cubicBezTo>
                    <a:pt x="1053" y="1293"/>
                    <a:pt x="1053" y="1293"/>
                    <a:pt x="1053" y="1293"/>
                  </a:cubicBezTo>
                  <a:cubicBezTo>
                    <a:pt x="994" y="1394"/>
                    <a:pt x="877" y="1524"/>
                    <a:pt x="771" y="1568"/>
                  </a:cubicBezTo>
                  <a:cubicBezTo>
                    <a:pt x="717" y="1590"/>
                    <a:pt x="662" y="1604"/>
                    <a:pt x="599" y="1604"/>
                  </a:cubicBezTo>
                  <a:cubicBezTo>
                    <a:pt x="394" y="1604"/>
                    <a:pt x="225" y="1445"/>
                    <a:pt x="225" y="1235"/>
                  </a:cubicBezTo>
                  <a:cubicBezTo>
                    <a:pt x="225" y="1041"/>
                    <a:pt x="380" y="862"/>
                    <a:pt x="599" y="863"/>
                  </a:cubicBezTo>
                  <a:cubicBezTo>
                    <a:pt x="701" y="863"/>
                    <a:pt x="793" y="905"/>
                    <a:pt x="861" y="972"/>
                  </a:cubicBezTo>
                  <a:cubicBezTo>
                    <a:pt x="931" y="1040"/>
                    <a:pt x="1041" y="1183"/>
                    <a:pt x="1093" y="1239"/>
                  </a:cubicBezTo>
                  <a:cubicBezTo>
                    <a:pt x="1227" y="1383"/>
                    <a:pt x="1419" y="1473"/>
                    <a:pt x="1630" y="1473"/>
                  </a:cubicBezTo>
                  <a:cubicBezTo>
                    <a:pt x="2036" y="1474"/>
                    <a:pt x="2365" y="1146"/>
                    <a:pt x="2365" y="741"/>
                  </a:cubicBezTo>
                  <a:cubicBezTo>
                    <a:pt x="2365" y="336"/>
                    <a:pt x="2035" y="0"/>
                    <a:pt x="1630" y="0"/>
                  </a:cubicBezTo>
                  <a:cubicBezTo>
                    <a:pt x="1395" y="0"/>
                    <a:pt x="1187" y="122"/>
                    <a:pt x="1053" y="295"/>
                  </a:cubicBezTo>
                  <a:cubicBezTo>
                    <a:pt x="1053" y="735"/>
                    <a:pt x="1053" y="735"/>
                    <a:pt x="1053" y="735"/>
                  </a:cubicBezTo>
                  <a:cubicBezTo>
                    <a:pt x="1155" y="455"/>
                    <a:pt x="1340" y="232"/>
                    <a:pt x="1630" y="232"/>
                  </a:cubicBezTo>
                  <a:cubicBezTo>
                    <a:pt x="1909" y="232"/>
                    <a:pt x="2135" y="463"/>
                    <a:pt x="2134" y="741"/>
                  </a:cubicBezTo>
                  <a:cubicBezTo>
                    <a:pt x="2134" y="1020"/>
                    <a:pt x="1909" y="1246"/>
                    <a:pt x="1630" y="1245"/>
                  </a:cubicBezTo>
                  <a:cubicBezTo>
                    <a:pt x="1506" y="1244"/>
                    <a:pt x="1391" y="1199"/>
                    <a:pt x="1303" y="1125"/>
                  </a:cubicBezTo>
                  <a:cubicBezTo>
                    <a:pt x="1194" y="1040"/>
                    <a:pt x="1074" y="860"/>
                    <a:pt x="961" y="764"/>
                  </a:cubicBez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6000" tIns="36000" rIns="36000" bIns="36000"/>
            <a:lstStyle/>
            <a:p>
              <a:endParaRPr lang="ja-JP" altLang="en-US" sz="2000" dirty="0"/>
            </a:p>
          </p:txBody>
        </p:sp>
        <p:sp>
          <p:nvSpPr>
            <p:cNvPr id="24" name="Freeform 13"/>
            <p:cNvSpPr>
              <a:spLocks/>
            </p:cNvSpPr>
            <p:nvPr/>
          </p:nvSpPr>
          <p:spPr bwMode="gray">
            <a:xfrm>
              <a:off x="5180" y="200"/>
              <a:ext cx="65" cy="106"/>
            </a:xfrm>
            <a:custGeom>
              <a:avLst/>
              <a:gdLst>
                <a:gd name="T0" fmla="*/ 0 w 1624"/>
                <a:gd name="T1" fmla="*/ 0 h 2651"/>
                <a:gd name="T2" fmla="*/ 0 w 1624"/>
                <a:gd name="T3" fmla="*/ 0 h 2651"/>
                <a:gd name="T4" fmla="*/ 0 w 1624"/>
                <a:gd name="T5" fmla="*/ 0 h 2651"/>
                <a:gd name="T6" fmla="*/ 0 w 1624"/>
                <a:gd name="T7" fmla="*/ 0 h 2651"/>
                <a:gd name="T8" fmla="*/ 0 w 1624"/>
                <a:gd name="T9" fmla="*/ 0 h 2651"/>
                <a:gd name="T10" fmla="*/ 0 w 1624"/>
                <a:gd name="T11" fmla="*/ 0 h 2651"/>
                <a:gd name="T12" fmla="*/ 0 w 1624"/>
                <a:gd name="T13" fmla="*/ 0 h 2651"/>
                <a:gd name="T14" fmla="*/ 0 w 1624"/>
                <a:gd name="T15" fmla="*/ 0 h 2651"/>
                <a:gd name="T16" fmla="*/ 0 w 1624"/>
                <a:gd name="T17" fmla="*/ 0 h 2651"/>
                <a:gd name="T18" fmla="*/ 0 w 1624"/>
                <a:gd name="T19" fmla="*/ 0 h 2651"/>
                <a:gd name="T20" fmla="*/ 0 w 1624"/>
                <a:gd name="T21" fmla="*/ 0 h 2651"/>
                <a:gd name="T22" fmla="*/ 0 w 1624"/>
                <a:gd name="T23" fmla="*/ 0 h 2651"/>
                <a:gd name="T24" fmla="*/ 0 w 1624"/>
                <a:gd name="T25" fmla="*/ 0 h 2651"/>
                <a:gd name="T26" fmla="*/ 0 w 1624"/>
                <a:gd name="T27" fmla="*/ 0 h 2651"/>
                <a:gd name="T28" fmla="*/ 0 w 1624"/>
                <a:gd name="T29" fmla="*/ 0 h 2651"/>
                <a:gd name="T30" fmla="*/ 0 w 1624"/>
                <a:gd name="T31" fmla="*/ 0 h 26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24" h="2651">
                  <a:moveTo>
                    <a:pt x="0" y="0"/>
                  </a:moveTo>
                  <a:cubicBezTo>
                    <a:pt x="1624" y="0"/>
                    <a:pt x="1624" y="0"/>
                    <a:pt x="1624" y="0"/>
                  </a:cubicBezTo>
                  <a:cubicBezTo>
                    <a:pt x="1624" y="452"/>
                    <a:pt x="1624" y="452"/>
                    <a:pt x="1624" y="452"/>
                  </a:cubicBezTo>
                  <a:cubicBezTo>
                    <a:pt x="1624" y="452"/>
                    <a:pt x="1540" y="274"/>
                    <a:pt x="1365" y="273"/>
                  </a:cubicBezTo>
                  <a:cubicBezTo>
                    <a:pt x="613" y="273"/>
                    <a:pt x="613" y="273"/>
                    <a:pt x="613" y="273"/>
                  </a:cubicBezTo>
                  <a:cubicBezTo>
                    <a:pt x="613" y="1053"/>
                    <a:pt x="613" y="1053"/>
                    <a:pt x="613" y="1053"/>
                  </a:cubicBezTo>
                  <a:cubicBezTo>
                    <a:pt x="1428" y="1053"/>
                    <a:pt x="1428" y="1053"/>
                    <a:pt x="1428" y="1053"/>
                  </a:cubicBezTo>
                  <a:cubicBezTo>
                    <a:pt x="1428" y="1467"/>
                    <a:pt x="1428" y="1467"/>
                    <a:pt x="1428" y="1467"/>
                  </a:cubicBezTo>
                  <a:cubicBezTo>
                    <a:pt x="1428" y="1467"/>
                    <a:pt x="1402" y="1335"/>
                    <a:pt x="1205" y="1335"/>
                  </a:cubicBezTo>
                  <a:cubicBezTo>
                    <a:pt x="613" y="1335"/>
                    <a:pt x="613" y="1335"/>
                    <a:pt x="613" y="1335"/>
                  </a:cubicBezTo>
                  <a:cubicBezTo>
                    <a:pt x="613" y="2401"/>
                    <a:pt x="613" y="2401"/>
                    <a:pt x="613" y="2401"/>
                  </a:cubicBezTo>
                  <a:cubicBezTo>
                    <a:pt x="613" y="2558"/>
                    <a:pt x="784" y="2651"/>
                    <a:pt x="784" y="2651"/>
                  </a:cubicBezTo>
                  <a:cubicBezTo>
                    <a:pt x="11" y="2651"/>
                    <a:pt x="11" y="2651"/>
                    <a:pt x="11" y="2651"/>
                  </a:cubicBezTo>
                  <a:cubicBezTo>
                    <a:pt x="11" y="2651"/>
                    <a:pt x="173" y="2569"/>
                    <a:pt x="173" y="2401"/>
                  </a:cubicBezTo>
                  <a:cubicBezTo>
                    <a:pt x="173" y="278"/>
                    <a:pt x="173" y="278"/>
                    <a:pt x="173" y="278"/>
                  </a:cubicBezTo>
                  <a:cubicBezTo>
                    <a:pt x="173" y="99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6000" tIns="36000" rIns="36000" bIns="36000"/>
            <a:lstStyle/>
            <a:p>
              <a:endParaRPr lang="ja-JP" altLang="en-US" sz="2000" dirty="0"/>
            </a:p>
          </p:txBody>
        </p:sp>
        <p:sp>
          <p:nvSpPr>
            <p:cNvPr id="25" name="Freeform 14"/>
            <p:cNvSpPr>
              <a:spLocks/>
            </p:cNvSpPr>
            <p:nvPr/>
          </p:nvSpPr>
          <p:spPr bwMode="gray">
            <a:xfrm>
              <a:off x="5333" y="200"/>
              <a:ext cx="43" cy="148"/>
            </a:xfrm>
            <a:custGeom>
              <a:avLst/>
              <a:gdLst>
                <a:gd name="T0" fmla="*/ 0 w 1072"/>
                <a:gd name="T1" fmla="*/ 0 h 3696"/>
                <a:gd name="T2" fmla="*/ 0 w 1072"/>
                <a:gd name="T3" fmla="*/ 0 h 3696"/>
                <a:gd name="T4" fmla="*/ 0 w 1072"/>
                <a:gd name="T5" fmla="*/ 0 h 3696"/>
                <a:gd name="T6" fmla="*/ 0 w 1072"/>
                <a:gd name="T7" fmla="*/ 0 h 3696"/>
                <a:gd name="T8" fmla="*/ 0 w 1072"/>
                <a:gd name="T9" fmla="*/ 0 h 3696"/>
                <a:gd name="T10" fmla="*/ 0 w 1072"/>
                <a:gd name="T11" fmla="*/ 0 h 3696"/>
                <a:gd name="T12" fmla="*/ 0 w 1072"/>
                <a:gd name="T13" fmla="*/ 0 h 3696"/>
                <a:gd name="T14" fmla="*/ 0 w 1072"/>
                <a:gd name="T15" fmla="*/ 0 h 36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72" h="3696">
                  <a:moveTo>
                    <a:pt x="246" y="0"/>
                  </a:moveTo>
                  <a:cubicBezTo>
                    <a:pt x="1072" y="0"/>
                    <a:pt x="1072" y="0"/>
                    <a:pt x="1072" y="0"/>
                  </a:cubicBezTo>
                  <a:cubicBezTo>
                    <a:pt x="1072" y="0"/>
                    <a:pt x="887" y="87"/>
                    <a:pt x="887" y="230"/>
                  </a:cubicBezTo>
                  <a:cubicBezTo>
                    <a:pt x="887" y="2717"/>
                    <a:pt x="887" y="2717"/>
                    <a:pt x="887" y="2717"/>
                  </a:cubicBezTo>
                  <a:cubicBezTo>
                    <a:pt x="887" y="3558"/>
                    <a:pt x="44" y="3696"/>
                    <a:pt x="0" y="3693"/>
                  </a:cubicBezTo>
                  <a:cubicBezTo>
                    <a:pt x="72" y="3647"/>
                    <a:pt x="422" y="3349"/>
                    <a:pt x="423" y="2717"/>
                  </a:cubicBezTo>
                  <a:cubicBezTo>
                    <a:pt x="423" y="230"/>
                    <a:pt x="423" y="230"/>
                    <a:pt x="423" y="230"/>
                  </a:cubicBezTo>
                  <a:cubicBezTo>
                    <a:pt x="424" y="96"/>
                    <a:pt x="246" y="0"/>
                    <a:pt x="246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6000" tIns="36000" rIns="36000" bIns="36000"/>
            <a:lstStyle/>
            <a:p>
              <a:endParaRPr lang="ja-JP" altLang="en-US" sz="2000" dirty="0"/>
            </a:p>
          </p:txBody>
        </p:sp>
        <p:sp>
          <p:nvSpPr>
            <p:cNvPr id="26" name="Freeform 15"/>
            <p:cNvSpPr>
              <a:spLocks/>
            </p:cNvSpPr>
            <p:nvPr/>
          </p:nvSpPr>
          <p:spPr bwMode="gray">
            <a:xfrm>
              <a:off x="5380" y="200"/>
              <a:ext cx="33" cy="106"/>
            </a:xfrm>
            <a:custGeom>
              <a:avLst/>
              <a:gdLst>
                <a:gd name="T0" fmla="*/ 0 w 828"/>
                <a:gd name="T1" fmla="*/ 0 h 2653"/>
                <a:gd name="T2" fmla="*/ 0 w 828"/>
                <a:gd name="T3" fmla="*/ 0 h 2653"/>
                <a:gd name="T4" fmla="*/ 0 w 828"/>
                <a:gd name="T5" fmla="*/ 0 h 2653"/>
                <a:gd name="T6" fmla="*/ 0 w 828"/>
                <a:gd name="T7" fmla="*/ 0 h 2653"/>
                <a:gd name="T8" fmla="*/ 0 w 828"/>
                <a:gd name="T9" fmla="*/ 0 h 2653"/>
                <a:gd name="T10" fmla="*/ 0 w 828"/>
                <a:gd name="T11" fmla="*/ 0 h 2653"/>
                <a:gd name="T12" fmla="*/ 0 w 828"/>
                <a:gd name="T13" fmla="*/ 0 h 2653"/>
                <a:gd name="T14" fmla="*/ 0 w 828"/>
                <a:gd name="T15" fmla="*/ 0 h 2653"/>
                <a:gd name="T16" fmla="*/ 0 w 828"/>
                <a:gd name="T17" fmla="*/ 0 h 26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28" h="2653">
                  <a:moveTo>
                    <a:pt x="0" y="0"/>
                  </a:moveTo>
                  <a:cubicBezTo>
                    <a:pt x="828" y="0"/>
                    <a:pt x="828" y="0"/>
                    <a:pt x="828" y="0"/>
                  </a:cubicBezTo>
                  <a:cubicBezTo>
                    <a:pt x="828" y="0"/>
                    <a:pt x="645" y="89"/>
                    <a:pt x="645" y="235"/>
                  </a:cubicBezTo>
                  <a:cubicBezTo>
                    <a:pt x="645" y="2401"/>
                    <a:pt x="645" y="2401"/>
                    <a:pt x="645" y="2401"/>
                  </a:cubicBezTo>
                  <a:cubicBezTo>
                    <a:pt x="645" y="2556"/>
                    <a:pt x="828" y="2653"/>
                    <a:pt x="828" y="2653"/>
                  </a:cubicBezTo>
                  <a:cubicBezTo>
                    <a:pt x="0" y="2653"/>
                    <a:pt x="0" y="2653"/>
                    <a:pt x="0" y="2653"/>
                  </a:cubicBezTo>
                  <a:cubicBezTo>
                    <a:pt x="0" y="2653"/>
                    <a:pt x="184" y="2557"/>
                    <a:pt x="184" y="2401"/>
                  </a:cubicBezTo>
                  <a:cubicBezTo>
                    <a:pt x="184" y="235"/>
                    <a:pt x="184" y="235"/>
                    <a:pt x="184" y="235"/>
                  </a:cubicBezTo>
                  <a:cubicBezTo>
                    <a:pt x="184" y="89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6000" tIns="36000" rIns="36000" bIns="36000"/>
            <a:lstStyle/>
            <a:p>
              <a:endParaRPr lang="ja-JP" altLang="en-US" sz="2000" dirty="0"/>
            </a:p>
          </p:txBody>
        </p:sp>
        <p:sp>
          <p:nvSpPr>
            <p:cNvPr id="27" name="Freeform 16"/>
            <p:cNvSpPr>
              <a:spLocks/>
            </p:cNvSpPr>
            <p:nvPr/>
          </p:nvSpPr>
          <p:spPr bwMode="gray">
            <a:xfrm>
              <a:off x="5414" y="200"/>
              <a:ext cx="79" cy="106"/>
            </a:xfrm>
            <a:custGeom>
              <a:avLst/>
              <a:gdLst>
                <a:gd name="T0" fmla="*/ 0 w 1984"/>
                <a:gd name="T1" fmla="*/ 0 h 2651"/>
                <a:gd name="T2" fmla="*/ 0 w 1984"/>
                <a:gd name="T3" fmla="*/ 0 h 2651"/>
                <a:gd name="T4" fmla="*/ 0 w 1984"/>
                <a:gd name="T5" fmla="*/ 0 h 2651"/>
                <a:gd name="T6" fmla="*/ 0 w 1984"/>
                <a:gd name="T7" fmla="*/ 0 h 2651"/>
                <a:gd name="T8" fmla="*/ 0 w 1984"/>
                <a:gd name="T9" fmla="*/ 0 h 2651"/>
                <a:gd name="T10" fmla="*/ 0 w 1984"/>
                <a:gd name="T11" fmla="*/ 0 h 2651"/>
                <a:gd name="T12" fmla="*/ 0 w 1984"/>
                <a:gd name="T13" fmla="*/ 0 h 2651"/>
                <a:gd name="T14" fmla="*/ 0 w 1984"/>
                <a:gd name="T15" fmla="*/ 0 h 2651"/>
                <a:gd name="T16" fmla="*/ 0 w 1984"/>
                <a:gd name="T17" fmla="*/ 0 h 2651"/>
                <a:gd name="T18" fmla="*/ 0 w 1984"/>
                <a:gd name="T19" fmla="*/ 0 h 2651"/>
                <a:gd name="T20" fmla="*/ 0 w 1984"/>
                <a:gd name="T21" fmla="*/ 0 h 2651"/>
                <a:gd name="T22" fmla="*/ 0 w 1984"/>
                <a:gd name="T23" fmla="*/ 0 h 2651"/>
                <a:gd name="T24" fmla="*/ 0 w 1984"/>
                <a:gd name="T25" fmla="*/ 0 h 265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984" h="2651">
                  <a:moveTo>
                    <a:pt x="161" y="0"/>
                  </a:moveTo>
                  <a:cubicBezTo>
                    <a:pt x="1984" y="0"/>
                    <a:pt x="1984" y="0"/>
                    <a:pt x="1984" y="0"/>
                  </a:cubicBezTo>
                  <a:cubicBezTo>
                    <a:pt x="1829" y="482"/>
                    <a:pt x="1829" y="482"/>
                    <a:pt x="1829" y="482"/>
                  </a:cubicBezTo>
                  <a:cubicBezTo>
                    <a:pt x="1829" y="482"/>
                    <a:pt x="1783" y="279"/>
                    <a:pt x="1607" y="279"/>
                  </a:cubicBezTo>
                  <a:cubicBezTo>
                    <a:pt x="1229" y="279"/>
                    <a:pt x="1229" y="279"/>
                    <a:pt x="1229" y="279"/>
                  </a:cubicBezTo>
                  <a:cubicBezTo>
                    <a:pt x="1229" y="2401"/>
                    <a:pt x="1229" y="2401"/>
                    <a:pt x="1229" y="2401"/>
                  </a:cubicBezTo>
                  <a:cubicBezTo>
                    <a:pt x="1229" y="2535"/>
                    <a:pt x="1407" y="2651"/>
                    <a:pt x="1407" y="2651"/>
                  </a:cubicBezTo>
                  <a:cubicBezTo>
                    <a:pt x="595" y="2651"/>
                    <a:pt x="595" y="2651"/>
                    <a:pt x="595" y="2651"/>
                  </a:cubicBezTo>
                  <a:cubicBezTo>
                    <a:pt x="595" y="2651"/>
                    <a:pt x="771" y="2547"/>
                    <a:pt x="771" y="2401"/>
                  </a:cubicBezTo>
                  <a:cubicBezTo>
                    <a:pt x="771" y="279"/>
                    <a:pt x="771" y="279"/>
                    <a:pt x="771" y="279"/>
                  </a:cubicBezTo>
                  <a:cubicBezTo>
                    <a:pt x="315" y="279"/>
                    <a:pt x="315" y="279"/>
                    <a:pt x="315" y="279"/>
                  </a:cubicBezTo>
                  <a:cubicBezTo>
                    <a:pt x="185" y="280"/>
                    <a:pt x="0" y="522"/>
                    <a:pt x="0" y="522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6000" tIns="36000" rIns="36000" bIns="36000"/>
            <a:lstStyle/>
            <a:p>
              <a:endParaRPr lang="ja-JP" altLang="en-US" sz="2000" dirty="0"/>
            </a:p>
          </p:txBody>
        </p:sp>
        <p:sp>
          <p:nvSpPr>
            <p:cNvPr id="28" name="Freeform 17"/>
            <p:cNvSpPr>
              <a:spLocks/>
            </p:cNvSpPr>
            <p:nvPr/>
          </p:nvSpPr>
          <p:spPr bwMode="gray">
            <a:xfrm>
              <a:off x="5558" y="200"/>
              <a:ext cx="88" cy="107"/>
            </a:xfrm>
            <a:custGeom>
              <a:avLst/>
              <a:gdLst>
                <a:gd name="T0" fmla="*/ 0 w 2219"/>
                <a:gd name="T1" fmla="*/ 0 h 2693"/>
                <a:gd name="T2" fmla="*/ 0 w 2219"/>
                <a:gd name="T3" fmla="*/ 0 h 2693"/>
                <a:gd name="T4" fmla="*/ 0 w 2219"/>
                <a:gd name="T5" fmla="*/ 0 h 2693"/>
                <a:gd name="T6" fmla="*/ 0 w 2219"/>
                <a:gd name="T7" fmla="*/ 0 h 2693"/>
                <a:gd name="T8" fmla="*/ 0 w 2219"/>
                <a:gd name="T9" fmla="*/ 0 h 2693"/>
                <a:gd name="T10" fmla="*/ 0 w 2219"/>
                <a:gd name="T11" fmla="*/ 0 h 2693"/>
                <a:gd name="T12" fmla="*/ 0 w 2219"/>
                <a:gd name="T13" fmla="*/ 0 h 2693"/>
                <a:gd name="T14" fmla="*/ 0 w 2219"/>
                <a:gd name="T15" fmla="*/ 0 h 2693"/>
                <a:gd name="T16" fmla="*/ 0 w 2219"/>
                <a:gd name="T17" fmla="*/ 0 h 2693"/>
                <a:gd name="T18" fmla="*/ 0 w 2219"/>
                <a:gd name="T19" fmla="*/ 0 h 2693"/>
                <a:gd name="T20" fmla="*/ 0 w 2219"/>
                <a:gd name="T21" fmla="*/ 0 h 2693"/>
                <a:gd name="T22" fmla="*/ 0 w 2219"/>
                <a:gd name="T23" fmla="*/ 0 h 2693"/>
                <a:gd name="T24" fmla="*/ 0 w 2219"/>
                <a:gd name="T25" fmla="*/ 0 h 2693"/>
                <a:gd name="T26" fmla="*/ 0 w 2219"/>
                <a:gd name="T27" fmla="*/ 0 h 2693"/>
                <a:gd name="T28" fmla="*/ 0 w 2219"/>
                <a:gd name="T29" fmla="*/ 0 h 269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219" h="2693">
                  <a:moveTo>
                    <a:pt x="1420" y="0"/>
                  </a:moveTo>
                  <a:cubicBezTo>
                    <a:pt x="2219" y="0"/>
                    <a:pt x="2219" y="0"/>
                    <a:pt x="2219" y="0"/>
                  </a:cubicBezTo>
                  <a:cubicBezTo>
                    <a:pt x="2219" y="0"/>
                    <a:pt x="2048" y="91"/>
                    <a:pt x="2048" y="234"/>
                  </a:cubicBezTo>
                  <a:cubicBezTo>
                    <a:pt x="2048" y="1840"/>
                    <a:pt x="2048" y="1840"/>
                    <a:pt x="2048" y="1840"/>
                  </a:cubicBezTo>
                  <a:cubicBezTo>
                    <a:pt x="2047" y="2492"/>
                    <a:pt x="1506" y="2693"/>
                    <a:pt x="1131" y="2693"/>
                  </a:cubicBezTo>
                  <a:cubicBezTo>
                    <a:pt x="759" y="2693"/>
                    <a:pt x="175" y="2490"/>
                    <a:pt x="176" y="1840"/>
                  </a:cubicBezTo>
                  <a:cubicBezTo>
                    <a:pt x="176" y="234"/>
                    <a:pt x="176" y="234"/>
                    <a:pt x="176" y="234"/>
                  </a:cubicBezTo>
                  <a:cubicBezTo>
                    <a:pt x="176" y="91"/>
                    <a:pt x="0" y="0"/>
                    <a:pt x="0" y="0"/>
                  </a:cubicBezTo>
                  <a:cubicBezTo>
                    <a:pt x="821" y="0"/>
                    <a:pt x="821" y="0"/>
                    <a:pt x="821" y="0"/>
                  </a:cubicBezTo>
                  <a:cubicBezTo>
                    <a:pt x="821" y="0"/>
                    <a:pt x="638" y="88"/>
                    <a:pt x="638" y="234"/>
                  </a:cubicBezTo>
                  <a:cubicBezTo>
                    <a:pt x="638" y="1840"/>
                    <a:pt x="638" y="1840"/>
                    <a:pt x="638" y="1840"/>
                  </a:cubicBezTo>
                  <a:cubicBezTo>
                    <a:pt x="638" y="2182"/>
                    <a:pt x="865" y="2406"/>
                    <a:pt x="1131" y="2406"/>
                  </a:cubicBezTo>
                  <a:cubicBezTo>
                    <a:pt x="1397" y="2406"/>
                    <a:pt x="1600" y="2173"/>
                    <a:pt x="1601" y="1840"/>
                  </a:cubicBezTo>
                  <a:cubicBezTo>
                    <a:pt x="1601" y="234"/>
                    <a:pt x="1601" y="234"/>
                    <a:pt x="1601" y="234"/>
                  </a:cubicBezTo>
                  <a:cubicBezTo>
                    <a:pt x="1601" y="91"/>
                    <a:pt x="1420" y="0"/>
                    <a:pt x="1420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6000" tIns="36000" rIns="36000" bIns="36000"/>
            <a:lstStyle/>
            <a:p>
              <a:endParaRPr lang="ja-JP" altLang="en-US" sz="2000" dirty="0"/>
            </a:p>
          </p:txBody>
        </p:sp>
        <p:sp>
          <p:nvSpPr>
            <p:cNvPr id="29" name="Freeform 18"/>
            <p:cNvSpPr>
              <a:spLocks/>
            </p:cNvSpPr>
            <p:nvPr/>
          </p:nvSpPr>
          <p:spPr bwMode="gray">
            <a:xfrm>
              <a:off x="5248" y="200"/>
              <a:ext cx="89" cy="108"/>
            </a:xfrm>
            <a:custGeom>
              <a:avLst/>
              <a:gdLst>
                <a:gd name="T0" fmla="*/ 0 w 2240"/>
                <a:gd name="T1" fmla="*/ 0 h 2700"/>
                <a:gd name="T2" fmla="*/ 0 w 2240"/>
                <a:gd name="T3" fmla="*/ 0 h 2700"/>
                <a:gd name="T4" fmla="*/ 0 w 2240"/>
                <a:gd name="T5" fmla="*/ 0 h 2700"/>
                <a:gd name="T6" fmla="*/ 0 w 2240"/>
                <a:gd name="T7" fmla="*/ 0 h 2700"/>
                <a:gd name="T8" fmla="*/ 0 w 2240"/>
                <a:gd name="T9" fmla="*/ 0 h 2700"/>
                <a:gd name="T10" fmla="*/ 0 w 2240"/>
                <a:gd name="T11" fmla="*/ 0 h 2700"/>
                <a:gd name="T12" fmla="*/ 0 w 2240"/>
                <a:gd name="T13" fmla="*/ 0 h 2700"/>
                <a:gd name="T14" fmla="*/ 0 w 2240"/>
                <a:gd name="T15" fmla="*/ 0 h 2700"/>
                <a:gd name="T16" fmla="*/ 0 w 2240"/>
                <a:gd name="T17" fmla="*/ 0 h 2700"/>
                <a:gd name="T18" fmla="*/ 0 w 2240"/>
                <a:gd name="T19" fmla="*/ 0 h 2700"/>
                <a:gd name="T20" fmla="*/ 0 w 2240"/>
                <a:gd name="T21" fmla="*/ 0 h 2700"/>
                <a:gd name="T22" fmla="*/ 0 w 2240"/>
                <a:gd name="T23" fmla="*/ 0 h 2700"/>
                <a:gd name="T24" fmla="*/ 0 w 2240"/>
                <a:gd name="T25" fmla="*/ 0 h 2700"/>
                <a:gd name="T26" fmla="*/ 0 w 2240"/>
                <a:gd name="T27" fmla="*/ 0 h 2700"/>
                <a:gd name="T28" fmla="*/ 0 w 2240"/>
                <a:gd name="T29" fmla="*/ 0 h 270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240" h="2700">
                  <a:moveTo>
                    <a:pt x="1427" y="0"/>
                  </a:moveTo>
                  <a:cubicBezTo>
                    <a:pt x="2240" y="0"/>
                    <a:pt x="2240" y="0"/>
                    <a:pt x="2240" y="0"/>
                  </a:cubicBezTo>
                  <a:cubicBezTo>
                    <a:pt x="2240" y="0"/>
                    <a:pt x="2068" y="95"/>
                    <a:pt x="2068" y="237"/>
                  </a:cubicBezTo>
                  <a:cubicBezTo>
                    <a:pt x="2068" y="238"/>
                    <a:pt x="2067" y="1838"/>
                    <a:pt x="2067" y="1838"/>
                  </a:cubicBezTo>
                  <a:cubicBezTo>
                    <a:pt x="2067" y="2494"/>
                    <a:pt x="1501" y="2700"/>
                    <a:pt x="1122" y="2700"/>
                  </a:cubicBezTo>
                  <a:cubicBezTo>
                    <a:pt x="750" y="2700"/>
                    <a:pt x="166" y="2491"/>
                    <a:pt x="166" y="1838"/>
                  </a:cubicBezTo>
                  <a:cubicBezTo>
                    <a:pt x="166" y="237"/>
                    <a:pt x="166" y="237"/>
                    <a:pt x="166" y="237"/>
                  </a:cubicBezTo>
                  <a:cubicBezTo>
                    <a:pt x="166" y="94"/>
                    <a:pt x="0" y="0"/>
                    <a:pt x="0" y="0"/>
                  </a:cubicBezTo>
                  <a:cubicBezTo>
                    <a:pt x="821" y="0"/>
                    <a:pt x="821" y="0"/>
                    <a:pt x="821" y="0"/>
                  </a:cubicBezTo>
                  <a:cubicBezTo>
                    <a:pt x="821" y="0"/>
                    <a:pt x="631" y="94"/>
                    <a:pt x="631" y="237"/>
                  </a:cubicBezTo>
                  <a:cubicBezTo>
                    <a:pt x="630" y="1838"/>
                    <a:pt x="630" y="1838"/>
                    <a:pt x="630" y="1838"/>
                  </a:cubicBezTo>
                  <a:cubicBezTo>
                    <a:pt x="630" y="2178"/>
                    <a:pt x="856" y="2412"/>
                    <a:pt x="1122" y="2413"/>
                  </a:cubicBezTo>
                  <a:cubicBezTo>
                    <a:pt x="1388" y="2414"/>
                    <a:pt x="1602" y="2174"/>
                    <a:pt x="1602" y="1838"/>
                  </a:cubicBezTo>
                  <a:cubicBezTo>
                    <a:pt x="1603" y="237"/>
                    <a:pt x="1603" y="237"/>
                    <a:pt x="1603" y="237"/>
                  </a:cubicBezTo>
                  <a:cubicBezTo>
                    <a:pt x="1603" y="94"/>
                    <a:pt x="1427" y="0"/>
                    <a:pt x="1427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6000" tIns="36000" rIns="36000" bIns="36000"/>
            <a:lstStyle/>
            <a:p>
              <a:endParaRPr lang="ja-JP" altLang="en-US" sz="2000" dirty="0"/>
            </a:p>
          </p:txBody>
        </p:sp>
        <p:sp>
          <p:nvSpPr>
            <p:cNvPr id="30" name="Freeform 19"/>
            <p:cNvSpPr>
              <a:spLocks/>
            </p:cNvSpPr>
            <p:nvPr/>
          </p:nvSpPr>
          <p:spPr bwMode="gray">
            <a:xfrm>
              <a:off x="5489" y="198"/>
              <a:ext cx="69" cy="110"/>
            </a:xfrm>
            <a:custGeom>
              <a:avLst/>
              <a:gdLst>
                <a:gd name="T0" fmla="*/ 0 w 1707"/>
                <a:gd name="T1" fmla="*/ 0 h 2755"/>
                <a:gd name="T2" fmla="*/ 0 w 1707"/>
                <a:gd name="T3" fmla="*/ 0 h 2755"/>
                <a:gd name="T4" fmla="*/ 0 w 1707"/>
                <a:gd name="T5" fmla="*/ 0 h 2755"/>
                <a:gd name="T6" fmla="*/ 0 w 1707"/>
                <a:gd name="T7" fmla="*/ 0 h 2755"/>
                <a:gd name="T8" fmla="*/ 0 w 1707"/>
                <a:gd name="T9" fmla="*/ 0 h 2755"/>
                <a:gd name="T10" fmla="*/ 0 w 1707"/>
                <a:gd name="T11" fmla="*/ 0 h 2755"/>
                <a:gd name="T12" fmla="*/ 0 w 1707"/>
                <a:gd name="T13" fmla="*/ 0 h 2755"/>
                <a:gd name="T14" fmla="*/ 0 w 1707"/>
                <a:gd name="T15" fmla="*/ 0 h 2755"/>
                <a:gd name="T16" fmla="*/ 0 w 1707"/>
                <a:gd name="T17" fmla="*/ 0 h 2755"/>
                <a:gd name="T18" fmla="*/ 0 w 1707"/>
                <a:gd name="T19" fmla="*/ 0 h 2755"/>
                <a:gd name="T20" fmla="*/ 0 w 1707"/>
                <a:gd name="T21" fmla="*/ 0 h 2755"/>
                <a:gd name="T22" fmla="*/ 0 w 1707"/>
                <a:gd name="T23" fmla="*/ 0 h 2755"/>
                <a:gd name="T24" fmla="*/ 0 w 1707"/>
                <a:gd name="T25" fmla="*/ 0 h 2755"/>
                <a:gd name="T26" fmla="*/ 0 w 1707"/>
                <a:gd name="T27" fmla="*/ 0 h 275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07" h="2755">
                  <a:moveTo>
                    <a:pt x="1467" y="479"/>
                  </a:moveTo>
                  <a:cubicBezTo>
                    <a:pt x="1467" y="479"/>
                    <a:pt x="1352" y="277"/>
                    <a:pt x="1019" y="276"/>
                  </a:cubicBezTo>
                  <a:cubicBezTo>
                    <a:pt x="686" y="275"/>
                    <a:pt x="505" y="450"/>
                    <a:pt x="504" y="677"/>
                  </a:cubicBezTo>
                  <a:cubicBezTo>
                    <a:pt x="503" y="934"/>
                    <a:pt x="696" y="1031"/>
                    <a:pt x="995" y="1174"/>
                  </a:cubicBezTo>
                  <a:cubicBezTo>
                    <a:pt x="1279" y="1311"/>
                    <a:pt x="1707" y="1499"/>
                    <a:pt x="1705" y="1974"/>
                  </a:cubicBezTo>
                  <a:cubicBezTo>
                    <a:pt x="1704" y="2399"/>
                    <a:pt x="1327" y="2755"/>
                    <a:pt x="651" y="2755"/>
                  </a:cubicBezTo>
                  <a:cubicBezTo>
                    <a:pt x="442" y="2754"/>
                    <a:pt x="155" y="2686"/>
                    <a:pt x="155" y="2686"/>
                  </a:cubicBezTo>
                  <a:cubicBezTo>
                    <a:pt x="0" y="2177"/>
                    <a:pt x="0" y="2177"/>
                    <a:pt x="0" y="2177"/>
                  </a:cubicBezTo>
                  <a:cubicBezTo>
                    <a:pt x="143" y="2316"/>
                    <a:pt x="397" y="2466"/>
                    <a:pt x="658" y="2466"/>
                  </a:cubicBezTo>
                  <a:cubicBezTo>
                    <a:pt x="929" y="2466"/>
                    <a:pt x="1252" y="2298"/>
                    <a:pt x="1252" y="2030"/>
                  </a:cubicBezTo>
                  <a:cubicBezTo>
                    <a:pt x="1252" y="1512"/>
                    <a:pt x="46" y="1598"/>
                    <a:pt x="46" y="731"/>
                  </a:cubicBezTo>
                  <a:cubicBezTo>
                    <a:pt x="46" y="433"/>
                    <a:pt x="254" y="0"/>
                    <a:pt x="973" y="0"/>
                  </a:cubicBezTo>
                  <a:cubicBezTo>
                    <a:pt x="1207" y="0"/>
                    <a:pt x="1467" y="69"/>
                    <a:pt x="1467" y="69"/>
                  </a:cubicBezTo>
                  <a:lnTo>
                    <a:pt x="1467" y="47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6000" tIns="36000" rIns="36000" bIns="36000"/>
            <a:lstStyle/>
            <a:p>
              <a:endParaRPr lang="ja-JP" altLang="en-US" sz="2000" dirty="0"/>
            </a:p>
          </p:txBody>
        </p:sp>
      </p:grpSp>
      <p:sp>
        <p:nvSpPr>
          <p:cNvPr id="37" name="テキスト ボックス 36"/>
          <p:cNvSpPr txBox="1"/>
          <p:nvPr/>
        </p:nvSpPr>
        <p:spPr>
          <a:xfrm>
            <a:off x="14761" y="15520"/>
            <a:ext cx="6858000" cy="548474"/>
          </a:xfrm>
          <a:prstGeom prst="rect">
            <a:avLst/>
          </a:prstGeom>
          <a:noFill/>
        </p:spPr>
        <p:txBody>
          <a:bodyPr wrap="square" lIns="35365" tIns="35365" rIns="35365" bIns="35365" rtlCol="0">
            <a:spAutoFit/>
          </a:bodyPr>
          <a:lstStyle>
            <a:defPPr>
              <a:defRPr lang="ja-JP"/>
            </a:defPPr>
            <a:lvl1pPr>
              <a:defRPr sz="2400" b="1">
                <a:latin typeface="HGｺﾞｼｯｸM" panose="020B0609000000000000" pitchFamily="49" charset="-128"/>
                <a:ea typeface="HGｺﾞｼｯｸM" panose="020B0609000000000000" pitchFamily="49" charset="-128"/>
              </a:defRPr>
            </a:lvl1pPr>
          </a:lstStyle>
          <a:p>
            <a:r>
              <a:rPr lang="ja-JP" altLang="en-US" sz="3100" b="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キャンパスモデルノートパソコン</a:t>
            </a:r>
            <a:r>
              <a:rPr lang="ja-JP" altLang="en-US" sz="3100" b="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en-US" altLang="ja-JP" sz="2000" b="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2026</a:t>
            </a:r>
            <a:r>
              <a:rPr lang="ja-JP" altLang="en-US" sz="2000" b="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年春　</a:t>
            </a:r>
            <a:endParaRPr lang="ja-JP" altLang="en-US" b="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3" name="object 57"/>
          <p:cNvSpPr/>
          <p:nvPr/>
        </p:nvSpPr>
        <p:spPr bwMode="gray">
          <a:xfrm>
            <a:off x="44224" y="3901409"/>
            <a:ext cx="1694484" cy="536004"/>
          </a:xfrm>
          <a:custGeom>
            <a:avLst/>
            <a:gdLst/>
            <a:ahLst/>
            <a:cxnLst/>
            <a:rect l="l" t="t" r="r" b="b"/>
            <a:pathLst>
              <a:path w="1101725" h="432434">
                <a:moveTo>
                  <a:pt x="1029665" y="0"/>
                </a:moveTo>
                <a:lnTo>
                  <a:pt x="71996" y="0"/>
                </a:lnTo>
                <a:lnTo>
                  <a:pt x="44041" y="5680"/>
                </a:lnTo>
                <a:lnTo>
                  <a:pt x="21148" y="21148"/>
                </a:lnTo>
                <a:lnTo>
                  <a:pt x="5680" y="44041"/>
                </a:lnTo>
                <a:lnTo>
                  <a:pt x="0" y="71996"/>
                </a:lnTo>
                <a:lnTo>
                  <a:pt x="0" y="359994"/>
                </a:lnTo>
                <a:lnTo>
                  <a:pt x="5680" y="387949"/>
                </a:lnTo>
                <a:lnTo>
                  <a:pt x="21148" y="410841"/>
                </a:lnTo>
                <a:lnTo>
                  <a:pt x="44041" y="426309"/>
                </a:lnTo>
                <a:lnTo>
                  <a:pt x="71996" y="431990"/>
                </a:lnTo>
                <a:lnTo>
                  <a:pt x="1029665" y="431990"/>
                </a:lnTo>
                <a:lnTo>
                  <a:pt x="1057620" y="426309"/>
                </a:lnTo>
                <a:lnTo>
                  <a:pt x="1080512" y="410841"/>
                </a:lnTo>
                <a:lnTo>
                  <a:pt x="1095980" y="387949"/>
                </a:lnTo>
                <a:lnTo>
                  <a:pt x="1101661" y="359994"/>
                </a:lnTo>
                <a:lnTo>
                  <a:pt x="1101661" y="71996"/>
                </a:lnTo>
                <a:lnTo>
                  <a:pt x="1095980" y="44041"/>
                </a:lnTo>
                <a:lnTo>
                  <a:pt x="1080512" y="21148"/>
                </a:lnTo>
                <a:lnTo>
                  <a:pt x="1057620" y="5680"/>
                </a:lnTo>
                <a:lnTo>
                  <a:pt x="1029665" y="0"/>
                </a:lnTo>
                <a:close/>
              </a:path>
            </a:pathLst>
          </a:custGeom>
          <a:solidFill>
            <a:srgbClr val="A30B1A"/>
          </a:solidFill>
          <a:ln>
            <a:solidFill>
              <a:srgbClr val="A30B1A"/>
            </a:solidFill>
          </a:ln>
        </p:spPr>
        <p:txBody>
          <a:bodyPr wrap="square" lIns="0" tIns="0" rIns="0" bIns="0" rtlCol="0" anchor="ctr"/>
          <a:lstStyle/>
          <a:p>
            <a:pPr marL="1891" algn="ctr">
              <a:lnSpc>
                <a:spcPts val="1571"/>
              </a:lnSpc>
              <a:spcBef>
                <a:spcPts val="96"/>
              </a:spcBef>
            </a:pPr>
            <a:r>
              <a:rPr lang="en-US" altLang="ja-JP" sz="1600" b="1" spc="1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4</a:t>
            </a:r>
            <a:r>
              <a:rPr lang="ja-JP" altLang="en-US" sz="16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年間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Fujitsu Sans"/>
            </a:endParaRPr>
          </a:p>
          <a:p>
            <a:pPr marL="1891" algn="ctr">
              <a:lnSpc>
                <a:spcPts val="1571"/>
              </a:lnSpc>
              <a:spcBef>
                <a:spcPts val="96"/>
              </a:spcBef>
            </a:pPr>
            <a:r>
              <a:rPr lang="en-US" altLang="ja-JP" sz="1600" b="1" spc="2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Q</a:t>
            </a:r>
            <a:r>
              <a:rPr lang="en-US" altLang="ja-JP" sz="1600" b="1" spc="-86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A</a:t>
            </a:r>
            <a:r>
              <a:rPr lang="ja-JP" altLang="en-US" sz="1600" b="1" spc="-3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サ</a:t>
            </a:r>
            <a:r>
              <a:rPr lang="ja-JP" altLang="en-US" sz="1600" b="1" spc="-53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ポ</a:t>
            </a:r>
            <a:r>
              <a:rPr lang="ja-JP" altLang="en-US" sz="1600" b="1" spc="-144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ー</a:t>
            </a:r>
            <a:r>
              <a:rPr lang="ja-JP" altLang="en-US" sz="1600" b="1" spc="-1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ト</a:t>
            </a:r>
            <a:r>
              <a:rPr lang="ja-JP" altLang="en-US" sz="1600" b="1" spc="2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無</a:t>
            </a:r>
            <a:r>
              <a:rPr lang="ja-JP" altLang="en-US" sz="1600" b="1" spc="-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償 </a:t>
            </a:r>
            <a:r>
              <a:rPr lang="en-US" altLang="ja-JP" sz="1100" b="1" spc="-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※</a:t>
            </a:r>
            <a:endParaRPr lang="ja-JP" altLang="en-US" sz="1100" baseline="30000" dirty="0">
              <a:latin typeface="Meiryo UI" panose="020B0604030504040204" pitchFamily="50" charset="-128"/>
              <a:ea typeface="Meiryo UI" panose="020B0604030504040204" pitchFamily="50" charset="-128"/>
              <a:cs typeface="Fujitsu Sans"/>
            </a:endParaRPr>
          </a:p>
        </p:txBody>
      </p:sp>
      <p:sp>
        <p:nvSpPr>
          <p:cNvPr id="50" name="object 51"/>
          <p:cNvSpPr/>
          <p:nvPr/>
        </p:nvSpPr>
        <p:spPr>
          <a:xfrm>
            <a:off x="5881564" y="7765043"/>
            <a:ext cx="788838" cy="41484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000" dirty="0">
              <a:latin typeface="Fujitsu Sans"/>
            </a:endParaRPr>
          </a:p>
        </p:txBody>
      </p:sp>
      <p:sp>
        <p:nvSpPr>
          <p:cNvPr id="51" name="object 67"/>
          <p:cNvSpPr txBox="1"/>
          <p:nvPr/>
        </p:nvSpPr>
        <p:spPr>
          <a:xfrm>
            <a:off x="4230960" y="2952000"/>
            <a:ext cx="2587071" cy="273701"/>
          </a:xfrm>
          <a:prstGeom prst="rect">
            <a:avLst/>
          </a:prstGeom>
        </p:spPr>
        <p:txBody>
          <a:bodyPr vert="horz" wrap="square" lIns="0" tIns="11974" rIns="0" bIns="0" rtlCol="0">
            <a:spAutoFit/>
          </a:bodyPr>
          <a:lstStyle/>
          <a:p>
            <a:pPr>
              <a:spcBef>
                <a:spcPts val="96"/>
              </a:spcBef>
            </a:pPr>
            <a:r>
              <a:rPr lang="en-US" altLang="ja-JP" sz="17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Notebook LIFEBOOK UH08</a:t>
            </a:r>
            <a:endParaRPr sz="17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2" name="object 67"/>
          <p:cNvSpPr txBox="1"/>
          <p:nvPr/>
        </p:nvSpPr>
        <p:spPr>
          <a:xfrm>
            <a:off x="3311306" y="5351651"/>
            <a:ext cx="1320225" cy="181368"/>
          </a:xfrm>
          <a:prstGeom prst="rect">
            <a:avLst/>
          </a:prstGeom>
        </p:spPr>
        <p:txBody>
          <a:bodyPr vert="horz" wrap="square" lIns="0" tIns="11974" rIns="0" bIns="0" rtlCol="0">
            <a:spAutoFit/>
          </a:bodyPr>
          <a:lstStyle>
            <a:defPPr>
              <a:defRPr lang="ja-JP"/>
            </a:defPPr>
            <a:lvl1pPr marL="13707">
              <a:spcBef>
                <a:spcPts val="103"/>
              </a:spcBef>
              <a:defRPr sz="800"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defRPr>
            </a:lvl1pPr>
          </a:lstStyle>
          <a:p>
            <a:pPr algn="ctr"/>
            <a:r>
              <a:rPr lang="ja-JP" altLang="en-US" sz="1100" dirty="0"/>
              <a:t>（</a:t>
            </a:r>
            <a:r>
              <a:rPr lang="en-US" altLang="ja-JP" sz="1100" dirty="0"/>
              <a:t>W</a:t>
            </a:r>
            <a:r>
              <a:rPr lang="ja-JP" altLang="en-US" sz="1100" dirty="0"/>
              <a:t>）シルバーホワイト</a:t>
            </a:r>
            <a:r>
              <a:rPr lang="ja-JP" altLang="en-US" dirty="0"/>
              <a:t>　　</a:t>
            </a:r>
            <a:endParaRPr dirty="0"/>
          </a:p>
        </p:txBody>
      </p:sp>
      <p:sp>
        <p:nvSpPr>
          <p:cNvPr id="53" name="object 67"/>
          <p:cNvSpPr txBox="1"/>
          <p:nvPr/>
        </p:nvSpPr>
        <p:spPr>
          <a:xfrm>
            <a:off x="5303824" y="5110886"/>
            <a:ext cx="1236142" cy="243965"/>
          </a:xfrm>
          <a:prstGeom prst="rect">
            <a:avLst/>
          </a:prstGeom>
        </p:spPr>
        <p:txBody>
          <a:bodyPr vert="horz" wrap="square" lIns="35365" tIns="35365" rIns="35365" bIns="35365" rtlCol="0">
            <a:spAutoFit/>
          </a:bodyPr>
          <a:lstStyle/>
          <a:p>
            <a:pPr marL="12604" algn="ctr">
              <a:spcBef>
                <a:spcPts val="96"/>
              </a:spcBef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BK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）ピクトブラック</a:t>
            </a:r>
            <a:endParaRPr sz="1100" dirty="0">
              <a:latin typeface="Meiryo UI" panose="020B0604030504040204" pitchFamily="50" charset="-128"/>
              <a:ea typeface="Meiryo UI" panose="020B0604030504040204" pitchFamily="50" charset="-128"/>
              <a:cs typeface="Fujitsu Sans"/>
            </a:endParaRPr>
          </a:p>
        </p:txBody>
      </p:sp>
      <p:sp>
        <p:nvSpPr>
          <p:cNvPr id="35" name="object 57"/>
          <p:cNvSpPr/>
          <p:nvPr/>
        </p:nvSpPr>
        <p:spPr bwMode="gray">
          <a:xfrm>
            <a:off x="45631" y="4500000"/>
            <a:ext cx="1714001" cy="609634"/>
          </a:xfrm>
          <a:custGeom>
            <a:avLst/>
            <a:gdLst/>
            <a:ahLst/>
            <a:cxnLst/>
            <a:rect l="l" t="t" r="r" b="b"/>
            <a:pathLst>
              <a:path w="1101725" h="432434">
                <a:moveTo>
                  <a:pt x="1029665" y="0"/>
                </a:moveTo>
                <a:lnTo>
                  <a:pt x="71996" y="0"/>
                </a:lnTo>
                <a:lnTo>
                  <a:pt x="44041" y="5680"/>
                </a:lnTo>
                <a:lnTo>
                  <a:pt x="21148" y="21148"/>
                </a:lnTo>
                <a:lnTo>
                  <a:pt x="5680" y="44041"/>
                </a:lnTo>
                <a:lnTo>
                  <a:pt x="0" y="71996"/>
                </a:lnTo>
                <a:lnTo>
                  <a:pt x="0" y="359994"/>
                </a:lnTo>
                <a:lnTo>
                  <a:pt x="5680" y="387949"/>
                </a:lnTo>
                <a:lnTo>
                  <a:pt x="21148" y="410841"/>
                </a:lnTo>
                <a:lnTo>
                  <a:pt x="44041" y="426309"/>
                </a:lnTo>
                <a:lnTo>
                  <a:pt x="71996" y="431990"/>
                </a:lnTo>
                <a:lnTo>
                  <a:pt x="1029665" y="431990"/>
                </a:lnTo>
                <a:lnTo>
                  <a:pt x="1057620" y="426309"/>
                </a:lnTo>
                <a:lnTo>
                  <a:pt x="1080512" y="410841"/>
                </a:lnTo>
                <a:lnTo>
                  <a:pt x="1095980" y="387949"/>
                </a:lnTo>
                <a:lnTo>
                  <a:pt x="1101661" y="359994"/>
                </a:lnTo>
                <a:lnTo>
                  <a:pt x="1101661" y="71996"/>
                </a:lnTo>
                <a:lnTo>
                  <a:pt x="1095980" y="44041"/>
                </a:lnTo>
                <a:lnTo>
                  <a:pt x="1080512" y="21148"/>
                </a:lnTo>
                <a:lnTo>
                  <a:pt x="1057620" y="5680"/>
                </a:lnTo>
                <a:lnTo>
                  <a:pt x="1029665" y="0"/>
                </a:lnTo>
                <a:close/>
              </a:path>
            </a:pathLst>
          </a:custGeom>
          <a:solidFill>
            <a:srgbClr val="A30B1A"/>
          </a:solidFill>
          <a:ln>
            <a:solidFill>
              <a:srgbClr val="A30B1A"/>
            </a:solidFill>
          </a:ln>
        </p:spPr>
        <p:txBody>
          <a:bodyPr wrap="square" lIns="0" tIns="0" rIns="0" bIns="0" rtlCol="0" anchor="ctr"/>
          <a:lstStyle/>
          <a:p>
            <a:pPr marL="12604" marR="5041" indent="192835">
              <a:lnSpc>
                <a:spcPts val="1571"/>
              </a:lnSpc>
              <a:spcBef>
                <a:spcPts val="183"/>
              </a:spcBef>
            </a:pPr>
            <a:r>
              <a:rPr lang="ja-JP" altLang="en-US" sz="1200" b="1" spc="1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　　</a:t>
            </a:r>
            <a:r>
              <a:rPr lang="en-US" altLang="ja-JP" sz="1600" b="1" spc="1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4</a:t>
            </a:r>
            <a:r>
              <a:rPr lang="ja-JP" altLang="en-US" sz="1600" b="1" spc="-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年間</a:t>
            </a:r>
            <a:br>
              <a:rPr lang="en-US" altLang="ja-JP" sz="1600" b="1" spc="-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</a:br>
            <a:r>
              <a:rPr lang="ja-JP" altLang="en-US" sz="1600" b="1" spc="-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　　</a:t>
            </a:r>
            <a:r>
              <a:rPr lang="ja-JP" altLang="en-US" sz="1600" b="1" spc="-59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メ</a:t>
            </a:r>
            <a:r>
              <a:rPr lang="ja-JP" altLang="en-US" sz="1600" b="1" spc="-49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ー</a:t>
            </a:r>
            <a:r>
              <a:rPr lang="ja-JP" altLang="en-US" sz="1600" b="1" spc="-33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カ</a:t>
            </a:r>
            <a:r>
              <a:rPr lang="ja-JP" altLang="en-US" sz="1600" b="1" spc="1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ー保</a:t>
            </a:r>
            <a:r>
              <a:rPr lang="ja-JP" altLang="en-US" sz="1600" b="1" spc="-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証 </a:t>
            </a:r>
            <a:r>
              <a:rPr lang="en-US" altLang="ja-JP" sz="1100" b="1" spc="-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※</a:t>
            </a:r>
            <a:endParaRPr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Fujitsu Sans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45631" y="5130796"/>
            <a:ext cx="2749419" cy="252288"/>
          </a:xfrm>
          <a:prstGeom prst="rect">
            <a:avLst/>
          </a:prstGeom>
          <a:noFill/>
        </p:spPr>
        <p:txBody>
          <a:bodyPr wrap="none" lIns="36000" tIns="44914" rIns="89827" bIns="44914" rtlCol="0">
            <a:spAutoFit/>
          </a:bodyPr>
          <a:lstStyle/>
          <a:p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入学起算で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年後の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日までとなります。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5AA532D5-4BA2-44F3-9B6F-372071043D5E}"/>
              </a:ext>
            </a:extLst>
          </p:cNvPr>
          <p:cNvGrpSpPr/>
          <p:nvPr/>
        </p:nvGrpSpPr>
        <p:grpSpPr>
          <a:xfrm>
            <a:off x="31157" y="1610084"/>
            <a:ext cx="3418683" cy="2319628"/>
            <a:chOff x="-32919" y="4246086"/>
            <a:chExt cx="3536835" cy="2877881"/>
          </a:xfrm>
        </p:grpSpPr>
        <p:sp>
          <p:nvSpPr>
            <p:cNvPr id="47" name="ホームベース 46"/>
            <p:cNvSpPr/>
            <p:nvPr/>
          </p:nvSpPr>
          <p:spPr bwMode="gray">
            <a:xfrm>
              <a:off x="-32919" y="4246086"/>
              <a:ext cx="3536835" cy="2688257"/>
            </a:xfrm>
            <a:prstGeom prst="homePlate">
              <a:avLst>
                <a:gd name="adj" fmla="val 19980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08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endParaRPr lang="en-US" altLang="ja-JP" sz="1500" dirty="0">
                <a:solidFill>
                  <a:prstClr val="black"/>
                </a:solidFill>
                <a:latin typeface="Meiryo UI" panose="020B0604030504040204" pitchFamily="50" charset="-128"/>
              </a:endParaRPr>
            </a:p>
          </p:txBody>
        </p:sp>
        <p:sp>
          <p:nvSpPr>
            <p:cNvPr id="59" name="正方形/長方形 58"/>
            <p:cNvSpPr/>
            <p:nvPr/>
          </p:nvSpPr>
          <p:spPr bwMode="auto">
            <a:xfrm>
              <a:off x="-17312" y="4392654"/>
              <a:ext cx="3230029" cy="2731313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800"/>
                </a:lnSpc>
              </a:pPr>
              <a:r>
                <a:rPr lang="ja-JP" altLang="en-US" dirty="0">
                  <a:solidFill>
                    <a:prstClr val="white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</a:t>
              </a:r>
              <a:r>
                <a:rPr lang="ja-JP" altLang="en-US" b="1" dirty="0">
                  <a:solidFill>
                    <a:prstClr val="white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質量</a:t>
              </a:r>
              <a:r>
                <a:rPr lang="ja-JP" altLang="en-US" dirty="0">
                  <a:solidFill>
                    <a:prstClr val="white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約</a:t>
              </a:r>
              <a:r>
                <a:rPr lang="ja-JP" altLang="en-US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28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837</a:t>
              </a:r>
              <a:r>
                <a:rPr lang="en-US" altLang="ja-JP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20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g</a:t>
              </a:r>
              <a:r>
                <a:rPr lang="ja-JP" altLang="en-US" sz="20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～</a:t>
              </a:r>
              <a:endParaRPr lang="en-US" altLang="ja-JP" sz="2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lnSpc>
                  <a:spcPts val="3800"/>
                </a:lnSpc>
              </a:pPr>
              <a:r>
                <a:rPr lang="ja-JP" altLang="en-US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厚み　</a:t>
              </a: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約</a:t>
              </a:r>
              <a:r>
                <a:rPr lang="ja-JP" altLang="en-US" sz="11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en-US" altLang="ja-JP" sz="28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16.3</a:t>
              </a:r>
              <a:r>
                <a:rPr lang="en-US" altLang="ja-JP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ja-JP" altLang="en-US" sz="24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ｍｍ－</a:t>
              </a:r>
              <a:endParaRPr lang="en-US" altLang="ja-JP" sz="2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lnSpc>
                  <a:spcPts val="3500"/>
                </a:lnSpc>
              </a:pPr>
              <a:r>
                <a:rPr lang="ja-JP" altLang="en-US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駆動時間</a:t>
              </a:r>
              <a:r>
                <a:rPr lang="ja-JP" altLang="en-US" sz="14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1400" b="1" dirty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標準バッテリモデル</a:t>
              </a:r>
              <a:endParaRPr lang="ja-JP" altLang="en-US" sz="1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lnSpc>
                  <a:spcPts val="3500"/>
                </a:lnSpc>
              </a:pP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　　　約</a:t>
              </a:r>
              <a:r>
                <a:rPr lang="ja-JP" altLang="en-US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29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26.0</a:t>
              </a:r>
              <a:r>
                <a:rPr lang="en-US" altLang="ja-JP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ja-JP" altLang="en-US" sz="21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時間</a:t>
              </a:r>
              <a:endParaRPr lang="en-US" altLang="ja-JP" sz="21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lnSpc>
                  <a:spcPts val="2000"/>
                </a:lnSpc>
              </a:pPr>
              <a:r>
                <a:rPr lang="ja-JP" altLang="en-US" sz="1200" b="1" dirty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      　</a:t>
              </a:r>
              <a:endParaRPr lang="en-US" altLang="ja-JP" sz="11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757BAC33-BD18-4E2A-81E9-F42713C00C10}"/>
              </a:ext>
            </a:extLst>
          </p:cNvPr>
          <p:cNvSpPr/>
          <p:nvPr/>
        </p:nvSpPr>
        <p:spPr>
          <a:xfrm>
            <a:off x="14760" y="673094"/>
            <a:ext cx="3218999" cy="917806"/>
          </a:xfrm>
          <a:prstGeom prst="rect">
            <a:avLst/>
          </a:prstGeom>
        </p:spPr>
        <p:txBody>
          <a:bodyPr wrap="square" lIns="35365" tIns="35365" rIns="35365" bIns="35365">
            <a:spAutoFit/>
          </a:bodyPr>
          <a:lstStyle/>
          <a:p>
            <a:pPr marL="12604" marR="5041" indent="77512">
              <a:lnSpc>
                <a:spcPts val="2200"/>
              </a:lnSpc>
            </a:pPr>
            <a:r>
              <a:rPr lang="ja-JP" altLang="en-US" sz="1600" spc="25" dirty="0"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薄軽でスタイリッシュなデザイン</a:t>
            </a:r>
            <a:endParaRPr lang="en-US" altLang="ja-JP" sz="1600" spc="25" dirty="0">
              <a:latin typeface="Meiryo UI" panose="020B0604030504040204" pitchFamily="50" charset="-128"/>
              <a:ea typeface="Meiryo UI" panose="020B0604030504040204" pitchFamily="50" charset="-128"/>
              <a:cs typeface="Fujitsu Sans"/>
            </a:endParaRPr>
          </a:p>
          <a:p>
            <a:pPr marL="12604" marR="5041" indent="77512">
              <a:lnSpc>
                <a:spcPts val="2200"/>
              </a:lnSpc>
            </a:pPr>
            <a:r>
              <a:rPr lang="ja-JP" altLang="en-US" sz="1600" spc="25" dirty="0"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どこにでも持って行きたい派の私に</a:t>
            </a:r>
            <a:endParaRPr lang="en-US" altLang="ja-JP" sz="1600" spc="25" dirty="0">
              <a:latin typeface="Meiryo UI" panose="020B0604030504040204" pitchFamily="50" charset="-128"/>
              <a:ea typeface="Meiryo UI" panose="020B0604030504040204" pitchFamily="50" charset="-128"/>
              <a:cs typeface="Fujitsu Sans"/>
            </a:endParaRPr>
          </a:p>
          <a:p>
            <a:pPr marL="12604" marR="5041" indent="77512">
              <a:lnSpc>
                <a:spcPts val="2200"/>
              </a:lnSpc>
            </a:pPr>
            <a:r>
              <a:rPr lang="ja-JP" altLang="en-US" sz="1600" spc="25" dirty="0"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ぴったりな一台</a:t>
            </a:r>
            <a:endParaRPr lang="en-US" altLang="ja-JP" sz="1600" spc="25" dirty="0">
              <a:latin typeface="Meiryo UI" panose="020B0604030504040204" pitchFamily="50" charset="-128"/>
              <a:ea typeface="Meiryo UI" panose="020B0604030504040204" pitchFamily="50" charset="-128"/>
              <a:cs typeface="Fujitsu Sans"/>
            </a:endParaRPr>
          </a:p>
        </p:txBody>
      </p:sp>
      <p:sp>
        <p:nvSpPr>
          <p:cNvPr id="45" name="テキスト ボックス 2"/>
          <p:cNvSpPr txBox="1">
            <a:spLocks noChangeArrowheads="1"/>
          </p:cNvSpPr>
          <p:nvPr/>
        </p:nvSpPr>
        <p:spPr bwMode="auto">
          <a:xfrm>
            <a:off x="64984" y="5415554"/>
            <a:ext cx="1874371" cy="378326"/>
          </a:xfrm>
          <a:prstGeom prst="rect">
            <a:avLst/>
          </a:prstGeom>
          <a:solidFill>
            <a:srgbClr val="00B0F0"/>
          </a:solidFill>
          <a:ln w="25400" cap="flat" cmpd="sng" algn="ctr">
            <a:noFill/>
            <a:prstDash val="solid"/>
            <a:headEnd/>
            <a:tailEnd/>
          </a:ln>
          <a:effectLst/>
        </p:spPr>
        <p:txBody>
          <a:bodyPr rot="0" vert="horz" wrap="square" lIns="35365" tIns="35365" rIns="35365" bIns="35365" anchor="ctr" anchorCtr="0">
            <a:noAutofit/>
          </a:bodyPr>
          <a:lstStyle/>
          <a:p>
            <a:pPr algn="ctr" fontAlgn="base">
              <a:lnSpc>
                <a:spcPts val="1670"/>
              </a:lnSpc>
            </a:pPr>
            <a:r>
              <a:rPr lang="en-US" sz="1500" b="1" dirty="0">
                <a:solidFill>
                  <a:schemeClr val="bg1"/>
                </a:solidFill>
                <a:latin typeface="Meiryo UI"/>
              </a:rPr>
              <a:t>Windows11 </a:t>
            </a:r>
            <a:r>
              <a:rPr lang="ja-JP" altLang="en-US" sz="1500" b="1" dirty="0">
                <a:solidFill>
                  <a:schemeClr val="bg1"/>
                </a:solidFill>
                <a:latin typeface="ＭＳ Ｐゴシック"/>
                <a:ea typeface="Meiryo UI"/>
              </a:rPr>
              <a:t>搭載</a:t>
            </a:r>
            <a:endParaRPr lang="ja-JP" altLang="en-US" sz="1500" dirty="0">
              <a:solidFill>
                <a:schemeClr val="bg1"/>
              </a:solidFill>
              <a:latin typeface="ＭＳ Ｐゴシック"/>
              <a:cs typeface="ＭＳ Ｐゴシック"/>
            </a:endParaRPr>
          </a:p>
        </p:txBody>
      </p:sp>
      <p:cxnSp>
        <p:nvCxnSpPr>
          <p:cNvPr id="42" name="直線コネクタ 41"/>
          <p:cNvCxnSpPr/>
          <p:nvPr/>
        </p:nvCxnSpPr>
        <p:spPr>
          <a:xfrm>
            <a:off x="29522" y="563994"/>
            <a:ext cx="6828478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1971840" y="5405961"/>
            <a:ext cx="1263177" cy="4873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</p:spPr>
        <p:txBody>
          <a:bodyPr vert="horz" wrap="square" lIns="47141" tIns="47141" rIns="47141" bIns="47141" numCol="1" anchor="t" anchorCtr="0" compatLnSpc="1">
            <a:prstTxWarp prst="textNoShape">
              <a:avLst/>
            </a:prstTxWarp>
          </a:bodyPr>
          <a:lstStyle/>
          <a:p>
            <a:pPr algn="ctr" defTabSz="1197385" fontAlgn="base">
              <a:lnSpc>
                <a:spcPts val="1571"/>
              </a:lnSpc>
            </a:pPr>
            <a:r>
              <a:rPr lang="ja-JP" altLang="en-US" sz="1300" b="1" dirty="0">
                <a:latin typeface="Meiryo UI" pitchFamily="50" charset="-128"/>
                <a:ea typeface="Meiryo UI" pitchFamily="50" charset="-128"/>
                <a:cs typeface="ＭＳ Ｐゴシック" pitchFamily="50" charset="-128"/>
              </a:rPr>
              <a:t>メモリ</a:t>
            </a:r>
            <a:r>
              <a:rPr lang="en-US" altLang="ja-JP" sz="1300" b="1" dirty="0">
                <a:latin typeface="Meiryo UI" pitchFamily="50" charset="-128"/>
                <a:ea typeface="Meiryo UI" pitchFamily="50" charset="-128"/>
                <a:cs typeface="ＭＳ Ｐゴシック" pitchFamily="50" charset="-128"/>
              </a:rPr>
              <a:t>16G</a:t>
            </a:r>
          </a:p>
          <a:p>
            <a:pPr algn="ctr" defTabSz="1197385" fontAlgn="base">
              <a:lnSpc>
                <a:spcPts val="1571"/>
              </a:lnSpc>
            </a:pPr>
            <a:r>
              <a:rPr lang="en-US" altLang="ja-JP" sz="1300" b="1" dirty="0">
                <a:latin typeface="Meiryo UI" pitchFamily="50" charset="-128"/>
                <a:ea typeface="Meiryo UI" pitchFamily="50" charset="-128"/>
                <a:cs typeface="ＭＳ Ｐゴシック" pitchFamily="50" charset="-128"/>
              </a:rPr>
              <a:t>SSD256GB</a:t>
            </a:r>
            <a:endParaRPr lang="ja-JP" altLang="ja-JP" sz="13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27" name="テキスト ボックス 2"/>
          <p:cNvSpPr txBox="1">
            <a:spLocks noChangeArrowheads="1"/>
          </p:cNvSpPr>
          <p:nvPr/>
        </p:nvSpPr>
        <p:spPr bwMode="auto">
          <a:xfrm>
            <a:off x="57095" y="6590040"/>
            <a:ext cx="5649649" cy="19773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360000" tIns="108000" rIns="180000" bIns="108000" numCol="1" anchor="t" anchorCtr="0" compatLnSpc="1">
            <a:prstTxWarp prst="textNoShape">
              <a:avLst/>
            </a:prstTxWarp>
          </a:bodyPr>
          <a:lstStyle/>
          <a:p>
            <a:pPr defTabSz="1197385" fontAlgn="base">
              <a:lnSpc>
                <a:spcPct val="112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5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 </a:t>
            </a:r>
            <a:r>
              <a:rPr lang="ja-JP" altLang="en-US" sz="16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ノートパソコン</a:t>
            </a:r>
            <a:r>
              <a:rPr lang="en-US" altLang="ja-JP" sz="16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UH08</a:t>
            </a:r>
            <a:r>
              <a:rPr lang="ja-JP" altLang="en-US" sz="16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3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（メモリ</a:t>
            </a:r>
            <a:r>
              <a:rPr lang="en-US" altLang="ja-JP" sz="13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16G</a:t>
            </a:r>
            <a:r>
              <a:rPr lang="ja-JP" altLang="en-US" sz="13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／</a:t>
            </a:r>
            <a:r>
              <a:rPr lang="en-US" altLang="ja-JP" sz="13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SSD256GB</a:t>
            </a:r>
            <a:r>
              <a:rPr lang="ja-JP" altLang="en-US" sz="13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</a:t>
            </a:r>
            <a:endParaRPr lang="en-US" altLang="ja-JP" sz="1300" b="1" dirty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defTabSz="1197385" fontAlgn="base">
              <a:lnSpc>
                <a:spcPts val="25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3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 　</a:t>
            </a:r>
            <a:r>
              <a:rPr lang="ja-JP" altLang="en-US" sz="1300" u="sng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（本体価格</a:t>
            </a:r>
            <a:r>
              <a:rPr lang="en-US" altLang="ja-JP" sz="1300" u="sng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  <a:r>
              <a:rPr lang="en-US" altLang="ja-JP" sz="1600" b="1" u="sng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190,000</a:t>
            </a:r>
            <a:r>
              <a:rPr lang="en-US" altLang="ja-JP" sz="1300" b="1" u="sng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300" u="sng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円</a:t>
            </a:r>
            <a:r>
              <a:rPr lang="ja-JP" altLang="en-US" sz="1600" b="1" u="sng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300" u="sng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（税込価格）</a:t>
            </a:r>
            <a:r>
              <a:rPr lang="en-US" altLang="ja-JP" sz="2400" b="1" u="sng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209,000</a:t>
            </a:r>
            <a:r>
              <a:rPr lang="en-US" altLang="ja-JP" sz="1100" b="1" u="sng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600" u="sng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円</a:t>
            </a:r>
            <a:endParaRPr lang="en-US" altLang="ja-JP" sz="1600" u="sng" dirty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lvl="0" defTabSz="1197385" fontAlgn="base">
              <a:lnSpc>
                <a:spcPts val="9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1500" b="1" dirty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lvl="0" defTabSz="1197385" fontAlgn="base">
              <a:lnSpc>
                <a:spcPct val="112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5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 </a:t>
            </a:r>
            <a:r>
              <a:rPr lang="ja-JP" altLang="en-US" sz="16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ノートパソコン</a:t>
            </a:r>
            <a:r>
              <a:rPr lang="en-US" altLang="ja-JP" sz="16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UH08</a:t>
            </a:r>
            <a:r>
              <a:rPr lang="ja-JP" altLang="en-US" sz="16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3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（メモリ</a:t>
            </a:r>
            <a:r>
              <a:rPr lang="en-US" altLang="ja-JP" sz="13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16G</a:t>
            </a:r>
            <a:r>
              <a:rPr lang="ja-JP" altLang="en-US" sz="13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／</a:t>
            </a:r>
            <a:r>
              <a:rPr lang="en-US" altLang="ja-JP" sz="13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SSD512GB</a:t>
            </a:r>
            <a:r>
              <a:rPr lang="ja-JP" altLang="en-US" sz="13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</a:t>
            </a:r>
            <a:endParaRPr lang="en-US" altLang="ja-JP" sz="1300" b="1" dirty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lvl="0" defTabSz="1197385" fontAlgn="base">
              <a:lnSpc>
                <a:spcPts val="25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3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 </a:t>
            </a:r>
            <a:r>
              <a:rPr lang="ja-JP" altLang="en-US" sz="1300" u="sng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（本体価格</a:t>
            </a:r>
            <a:r>
              <a:rPr lang="en-US" altLang="ja-JP" sz="1300" u="sng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  <a:r>
              <a:rPr lang="en-US" altLang="ja-JP" sz="1600" b="1" u="sng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200,000</a:t>
            </a:r>
            <a:r>
              <a:rPr lang="en-US" altLang="ja-JP" sz="1300" b="1" u="sng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300" u="sng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円</a:t>
            </a:r>
            <a:r>
              <a:rPr lang="ja-JP" altLang="en-US" sz="1600" b="1" u="sng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300" u="sng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（税込価格）</a:t>
            </a:r>
            <a:r>
              <a:rPr lang="en-US" altLang="ja-JP" sz="2400" b="1" u="sng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220,000</a:t>
            </a:r>
            <a:r>
              <a:rPr lang="en-US" altLang="ja-JP" sz="1100" b="1" u="sng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600" u="sng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円</a:t>
            </a:r>
            <a:endParaRPr lang="en-US" altLang="ja-JP" sz="1600" u="sng" dirty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defTabSz="1197385" fontAlgn="base">
              <a:lnSpc>
                <a:spcPts val="2357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1600" u="sng" dirty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defTabSz="1197385" fontAlgn="base">
              <a:lnSpc>
                <a:spcPts val="2357"/>
              </a:lnSpc>
              <a:spcBef>
                <a:spcPct val="0"/>
              </a:spcBef>
              <a:spcAft>
                <a:spcPct val="0"/>
              </a:spcAft>
            </a:pPr>
            <a:endParaRPr lang="ja-JP" altLang="en-US" sz="1600" u="sng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defTabSz="1197385" fontAlgn="base">
              <a:lnSpc>
                <a:spcPct val="48000"/>
              </a:lnSpc>
              <a:spcBef>
                <a:spcPct val="0"/>
              </a:spcBef>
              <a:spcAft>
                <a:spcPct val="0"/>
              </a:spcAft>
            </a:pPr>
            <a:endParaRPr lang="ja-JP" altLang="en-US" sz="1600" b="1" dirty="0">
              <a:solidFill>
                <a:srgbClr val="000000"/>
              </a:solidFill>
              <a:latin typeface="A-OTF 新ゴ Pro M" charset="-128"/>
              <a:ea typeface="A-OTF 新ゴ Pro M" charset="-128"/>
              <a:cs typeface="ＭＳ Ｐゴシック" pitchFamily="50" charset="-128"/>
            </a:endParaRPr>
          </a:p>
        </p:txBody>
      </p:sp>
      <p:sp>
        <p:nvSpPr>
          <p:cNvPr id="46" name="テキスト ボックス 2"/>
          <p:cNvSpPr txBox="1">
            <a:spLocks noChangeArrowheads="1"/>
          </p:cNvSpPr>
          <p:nvPr/>
        </p:nvSpPr>
        <p:spPr bwMode="auto">
          <a:xfrm>
            <a:off x="64984" y="5857696"/>
            <a:ext cx="1863904" cy="560049"/>
          </a:xfrm>
          <a:prstGeom prst="rect">
            <a:avLst/>
          </a:prstGeom>
          <a:solidFill>
            <a:srgbClr val="00B0F0"/>
          </a:solidFill>
          <a:ln w="25400" cap="flat" cmpd="sng" algn="ctr">
            <a:noFill/>
            <a:prstDash val="solid"/>
            <a:headEnd/>
            <a:tailEnd/>
          </a:ln>
          <a:effectLst/>
        </p:spPr>
        <p:txBody>
          <a:bodyPr rot="0" vert="horz" wrap="square" lIns="35365" tIns="35365" rIns="35365" bIns="35365" anchor="ctr" anchorCtr="0">
            <a:noAutofit/>
          </a:bodyPr>
          <a:lstStyle/>
          <a:p>
            <a:pPr algn="ctr" fontAlgn="base">
              <a:lnSpc>
                <a:spcPts val="1670"/>
              </a:lnSpc>
            </a:pPr>
            <a:r>
              <a:rPr lang="en-US" altLang="ja-JP" sz="15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Office2024</a:t>
            </a:r>
            <a:endParaRPr lang="ja-JP" altLang="en-US" sz="15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fontAlgn="base">
              <a:lnSpc>
                <a:spcPts val="1670"/>
              </a:lnSpc>
            </a:pPr>
            <a:r>
              <a:rPr lang="en-US" altLang="ja-JP" sz="14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Home &amp; Business </a:t>
            </a:r>
            <a:endParaRPr lang="ja-JP" altLang="en-US" sz="14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15826" y="7972466"/>
            <a:ext cx="4932188" cy="556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9738" tIns="59870" rIns="119738" bIns="59870" numCol="1" anchor="ctr" anchorCtr="0" compatLnSpc="1">
            <a:prstTxWarp prst="textNoShape">
              <a:avLst/>
            </a:prstTxWarp>
            <a:spAutoFit/>
          </a:bodyPr>
          <a:lstStyle/>
          <a:p>
            <a:pPr defTabSz="1197385" fontAlgn="base">
              <a:lnSpc>
                <a:spcPts val="17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altLang="ja-JP" sz="11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価格は生協加入を前提とした組合員特別価格です。</a:t>
            </a:r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defTabSz="1197385" fontAlgn="base">
              <a:lnSpc>
                <a:spcPts val="17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altLang="ja-JP" sz="11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予約注文される場合は、</a:t>
            </a:r>
            <a:r>
              <a:rPr lang="ja-JP" altLang="en-US" sz="1200" dirty="0">
                <a:solidFill>
                  <a:srgbClr val="C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カラー（</a:t>
            </a:r>
            <a:r>
              <a:rPr lang="en-US" altLang="ja-JP" sz="1200" dirty="0">
                <a:solidFill>
                  <a:srgbClr val="C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W</a:t>
            </a:r>
            <a:r>
              <a:rPr lang="ja-JP" altLang="en-US" sz="1200" dirty="0" err="1">
                <a:solidFill>
                  <a:srgbClr val="C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</a:t>
            </a:r>
            <a:r>
              <a:rPr lang="en-US" altLang="ja-JP" sz="1200" dirty="0">
                <a:solidFill>
                  <a:srgbClr val="C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BK</a:t>
            </a:r>
            <a:r>
              <a:rPr lang="ja-JP" altLang="en-US" sz="1200" dirty="0">
                <a:solidFill>
                  <a:srgbClr val="C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）を忘れずに指定</a:t>
            </a: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して下さい。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1157" y="8640000"/>
            <a:ext cx="6786874" cy="1235448"/>
          </a:xfrm>
          <a:prstGeom prst="rect">
            <a:avLst/>
          </a:prstGeom>
          <a:pattFill prst="pct25">
            <a:fgClr>
              <a:srgbClr val="CCFFCC"/>
            </a:fgClr>
            <a:bgClr>
              <a:schemeClr val="bg1"/>
            </a:bgClr>
          </a:pattFill>
          <a:ln>
            <a:solidFill>
              <a:srgbClr val="00B0F0"/>
            </a:solidFill>
          </a:ln>
        </p:spPr>
        <p:txBody>
          <a:bodyPr wrap="square" lIns="72000" tIns="72000" rIns="36000" bIns="72000" rtlCol="0">
            <a:spAutoFit/>
          </a:bodyPr>
          <a:lstStyle/>
          <a:p>
            <a:pPr>
              <a:lnSpc>
                <a:spcPts val="1702"/>
              </a:lnSpc>
              <a:buFont typeface="Wingdings" pitchFamily="2" charset="2"/>
              <a:buChar char="u"/>
            </a:pPr>
            <a:r>
              <a:rPr lang="ja-JP" altLang="en-US" sz="1050" dirty="0">
                <a:solidFill>
                  <a:srgbClr val="231F2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ノートパソコンは全て</a:t>
            </a:r>
            <a:r>
              <a:rPr lang="ja-JP" altLang="en-US" sz="105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期間限定、台数限定の予約注文制</a:t>
            </a:r>
            <a:r>
              <a:rPr lang="ja-JP" altLang="en-US" sz="1050" dirty="0">
                <a:solidFill>
                  <a:srgbClr val="231F2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です。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予約注文の締切期限（第</a:t>
            </a:r>
            <a:r>
              <a: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1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次）は</a:t>
            </a:r>
            <a:r>
              <a: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3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月</a:t>
            </a:r>
            <a:r>
              <a: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20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日です。予約注文された商品の取り消し、返却はできません。ただし、部品調達などの関係で対象商品がメーカー品切れとなる場合があります。この場合は予約注文を取り消させていただきます。予めご了承下さい。</a:t>
            </a:r>
          </a:p>
          <a:p>
            <a:pPr>
              <a:lnSpc>
                <a:spcPts val="1702"/>
              </a:lnSpc>
              <a:buFont typeface="Wingdings" pitchFamily="2" charset="2"/>
              <a:buChar char="u"/>
            </a:pP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予約注文商品の納品は通常、注文受付日から約</a:t>
            </a:r>
            <a:r>
              <a: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10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日～２週間後になります。製造工程が込み合った場合など、事情により予定より遅れることがあります。◆</a:t>
            </a:r>
            <a:r>
              <a: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2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月末日までの予約注文の納品は</a:t>
            </a:r>
            <a:r>
              <a: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3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月</a:t>
            </a:r>
            <a:r>
              <a: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1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日以降になります。</a:t>
            </a:r>
          </a:p>
        </p:txBody>
      </p:sp>
      <p:sp>
        <p:nvSpPr>
          <p:cNvPr id="36" name="Text Box 2"/>
          <p:cNvSpPr txBox="1">
            <a:spLocks noChangeArrowheads="1"/>
          </p:cNvSpPr>
          <p:nvPr/>
        </p:nvSpPr>
        <p:spPr bwMode="auto">
          <a:xfrm>
            <a:off x="1979839" y="5930535"/>
            <a:ext cx="1263177" cy="4769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</p:spPr>
        <p:txBody>
          <a:bodyPr vert="horz" wrap="square" lIns="47141" tIns="47141" rIns="47141" bIns="47141" numCol="1" anchor="t" anchorCtr="0" compatLnSpc="1">
            <a:prstTxWarp prst="textNoShape">
              <a:avLst/>
            </a:prstTxWarp>
          </a:bodyPr>
          <a:lstStyle/>
          <a:p>
            <a:pPr algn="ctr" defTabSz="1197385" fontAlgn="base">
              <a:lnSpc>
                <a:spcPts val="1571"/>
              </a:lnSpc>
            </a:pPr>
            <a:r>
              <a:rPr lang="ja-JP" altLang="en-US" sz="1300" b="1" dirty="0">
                <a:latin typeface="Meiryo UI" pitchFamily="50" charset="-128"/>
                <a:ea typeface="Meiryo UI" pitchFamily="50" charset="-128"/>
                <a:cs typeface="ＭＳ Ｐゴシック" pitchFamily="50" charset="-128"/>
              </a:rPr>
              <a:t>メモリ</a:t>
            </a:r>
            <a:r>
              <a:rPr lang="en-US" altLang="ja-JP" sz="1300" b="1" dirty="0">
                <a:latin typeface="Meiryo UI" pitchFamily="50" charset="-128"/>
                <a:ea typeface="Meiryo UI" pitchFamily="50" charset="-128"/>
                <a:cs typeface="ＭＳ Ｐゴシック" pitchFamily="50" charset="-128"/>
              </a:rPr>
              <a:t>16G</a:t>
            </a:r>
          </a:p>
          <a:p>
            <a:pPr algn="ctr" defTabSz="1197385" fontAlgn="base">
              <a:lnSpc>
                <a:spcPts val="1571"/>
              </a:lnSpc>
            </a:pPr>
            <a:r>
              <a:rPr lang="en-US" altLang="ja-JP" sz="1300" b="1" dirty="0">
                <a:latin typeface="Meiryo UI" pitchFamily="50" charset="-128"/>
                <a:ea typeface="Meiryo UI" pitchFamily="50" charset="-128"/>
                <a:cs typeface="ＭＳ Ｐゴシック" pitchFamily="50" charset="-128"/>
              </a:rPr>
              <a:t>SSD512GB</a:t>
            </a:r>
            <a:endParaRPr lang="ja-JP" altLang="ja-JP" sz="13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90285" y="6692859"/>
            <a:ext cx="415866" cy="260030"/>
          </a:xfrm>
          <a:prstGeom prst="rect">
            <a:avLst/>
          </a:prstGeom>
          <a:solidFill>
            <a:schemeClr val="tx1"/>
          </a:solidFill>
          <a:ln w="25400">
            <a:noFill/>
            <a:miter lim="800000"/>
            <a:headEnd/>
            <a:tailEnd/>
          </a:ln>
        </p:spPr>
        <p:txBody>
          <a:bodyPr vert="horz" wrap="square" lIns="47141" tIns="47141" rIns="47141" bIns="47141" numCol="1" anchor="t" anchorCtr="0" compatLnSpc="1">
            <a:prstTxWarp prst="textNoShape">
              <a:avLst/>
            </a:prstTxWarp>
          </a:bodyPr>
          <a:lstStyle/>
          <a:p>
            <a:pPr algn="ctr" defTabSz="1197385" fontAlgn="base">
              <a:lnSpc>
                <a:spcPts val="1571"/>
              </a:lnSpc>
            </a:pPr>
            <a:r>
              <a:rPr lang="en-US" altLang="ja-JP" sz="1600" b="1" dirty="0">
                <a:solidFill>
                  <a:schemeClr val="bg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PA</a:t>
            </a:r>
            <a:endParaRPr lang="ja-JP" altLang="ja-JP" sz="1600" b="1" dirty="0">
              <a:solidFill>
                <a:schemeClr val="bg1"/>
              </a:solidFill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90285" y="7380314"/>
            <a:ext cx="415866" cy="280969"/>
          </a:xfrm>
          <a:prstGeom prst="rect">
            <a:avLst/>
          </a:prstGeom>
          <a:solidFill>
            <a:schemeClr val="tx1"/>
          </a:solidFill>
          <a:ln w="25400">
            <a:noFill/>
            <a:miter lim="800000"/>
            <a:headEnd/>
            <a:tailEnd/>
          </a:ln>
        </p:spPr>
        <p:txBody>
          <a:bodyPr vert="horz" wrap="square" lIns="47141" tIns="47141" rIns="47141" bIns="47141" numCol="1" anchor="t" anchorCtr="0" compatLnSpc="1">
            <a:prstTxWarp prst="textNoShape">
              <a:avLst/>
            </a:prstTxWarp>
          </a:bodyPr>
          <a:lstStyle/>
          <a:p>
            <a:pPr algn="ctr" defTabSz="1197385" fontAlgn="base">
              <a:lnSpc>
                <a:spcPts val="1571"/>
              </a:lnSpc>
            </a:pPr>
            <a:r>
              <a:rPr lang="en-US" altLang="ja-JP" sz="1600" b="1" dirty="0">
                <a:solidFill>
                  <a:schemeClr val="bg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PB</a:t>
            </a:r>
            <a:endParaRPr lang="ja-JP" altLang="ja-JP" sz="1600" b="1" dirty="0">
              <a:solidFill>
                <a:schemeClr val="bg1"/>
              </a:solidFill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44" name="図 43">
            <a:extLst>
              <a:ext uri="{FF2B5EF4-FFF2-40B4-BE49-F238E27FC236}">
                <a16:creationId xmlns:a16="http://schemas.microsoft.com/office/drawing/2014/main" id="{DA491737-5D15-A302-E25D-FF492136C588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151" t="10878" r="11009" b="10996"/>
          <a:stretch>
            <a:fillRect/>
          </a:stretch>
        </p:blipFill>
        <p:spPr>
          <a:xfrm>
            <a:off x="4590776" y="3400425"/>
            <a:ext cx="2178109" cy="1476375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B2FF8529-E72D-DD30-B2B2-7BA0F951B1E7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847" t="10498" r="12840" b="9157"/>
          <a:stretch>
            <a:fillRect/>
          </a:stretch>
        </p:blipFill>
        <p:spPr>
          <a:xfrm>
            <a:off x="2361080" y="3657600"/>
            <a:ext cx="2324100" cy="1652916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905" y="5779423"/>
            <a:ext cx="325570" cy="298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380" y="5824451"/>
            <a:ext cx="386302" cy="356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" name="object 57"/>
          <p:cNvSpPr/>
          <p:nvPr/>
        </p:nvSpPr>
        <p:spPr bwMode="gray">
          <a:xfrm>
            <a:off x="3342674" y="5812541"/>
            <a:ext cx="1910982" cy="594627"/>
          </a:xfrm>
          <a:custGeom>
            <a:avLst/>
            <a:gdLst/>
            <a:ahLst/>
            <a:cxnLst/>
            <a:rect l="l" t="t" r="r" b="b"/>
            <a:pathLst>
              <a:path w="1101725" h="432434">
                <a:moveTo>
                  <a:pt x="1029665" y="0"/>
                </a:moveTo>
                <a:lnTo>
                  <a:pt x="71996" y="0"/>
                </a:lnTo>
                <a:lnTo>
                  <a:pt x="44041" y="5680"/>
                </a:lnTo>
                <a:lnTo>
                  <a:pt x="21148" y="21148"/>
                </a:lnTo>
                <a:lnTo>
                  <a:pt x="5680" y="44041"/>
                </a:lnTo>
                <a:lnTo>
                  <a:pt x="0" y="71996"/>
                </a:lnTo>
                <a:lnTo>
                  <a:pt x="0" y="359994"/>
                </a:lnTo>
                <a:lnTo>
                  <a:pt x="5680" y="387949"/>
                </a:lnTo>
                <a:lnTo>
                  <a:pt x="21148" y="410841"/>
                </a:lnTo>
                <a:lnTo>
                  <a:pt x="44041" y="426309"/>
                </a:lnTo>
                <a:lnTo>
                  <a:pt x="71996" y="431990"/>
                </a:lnTo>
                <a:lnTo>
                  <a:pt x="1029665" y="431990"/>
                </a:lnTo>
                <a:lnTo>
                  <a:pt x="1057620" y="426309"/>
                </a:lnTo>
                <a:lnTo>
                  <a:pt x="1080512" y="410841"/>
                </a:lnTo>
                <a:lnTo>
                  <a:pt x="1095980" y="387949"/>
                </a:lnTo>
                <a:lnTo>
                  <a:pt x="1101661" y="359994"/>
                </a:lnTo>
                <a:lnTo>
                  <a:pt x="1101661" y="71996"/>
                </a:lnTo>
                <a:lnTo>
                  <a:pt x="1095980" y="44041"/>
                </a:lnTo>
                <a:lnTo>
                  <a:pt x="1080512" y="21148"/>
                </a:lnTo>
                <a:lnTo>
                  <a:pt x="1057620" y="5680"/>
                </a:lnTo>
                <a:lnTo>
                  <a:pt x="1029665" y="0"/>
                </a:lnTo>
                <a:close/>
              </a:path>
            </a:pathLst>
          </a:custGeom>
          <a:solidFill>
            <a:srgbClr val="A30B1A"/>
          </a:solidFill>
          <a:ln>
            <a:solidFill>
              <a:srgbClr val="A30B1A"/>
            </a:solidFill>
          </a:ln>
        </p:spPr>
        <p:txBody>
          <a:bodyPr wrap="square" lIns="0" tIns="0" rIns="0" bIns="0" rtlCol="0" anchor="ctr"/>
          <a:lstStyle/>
          <a:p>
            <a:pPr marR="31509" algn="ctr">
              <a:lnSpc>
                <a:spcPts val="1768"/>
              </a:lnSpc>
              <a:spcBef>
                <a:spcPts val="183"/>
              </a:spcBef>
            </a:pPr>
            <a:r>
              <a:rPr lang="en-US" altLang="ja-JP" sz="1400" b="1" spc="-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CPU</a:t>
            </a:r>
            <a:endParaRPr lang="ja-JP" altLang="en-US" sz="1400" b="1" spc="-5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  <a:cs typeface="Fujitsu Sans"/>
            </a:endParaRPr>
          </a:p>
          <a:p>
            <a:pPr marR="31509" algn="ctr">
              <a:lnSpc>
                <a:spcPts val="1768"/>
              </a:lnSpc>
              <a:spcBef>
                <a:spcPts val="183"/>
              </a:spcBef>
            </a:pPr>
            <a:r>
              <a:rPr lang="ja-JP" altLang="en-US" sz="1500" b="1" spc="-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インテル</a:t>
            </a:r>
            <a:r>
              <a:rPr lang="en-US" altLang="ja-JP" sz="1500" b="1" spc="-5" baseline="3000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®</a:t>
            </a:r>
            <a:r>
              <a:rPr lang="en-US" altLang="ja-JP" sz="1600" b="1" spc="-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Ultra5 </a:t>
            </a:r>
            <a:r>
              <a:rPr lang="ja-JP" altLang="en-US" sz="1300" b="1" spc="-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搭載</a:t>
            </a:r>
          </a:p>
        </p:txBody>
      </p:sp>
      <p:sp>
        <p:nvSpPr>
          <p:cNvPr id="60" name="object 57">
            <a:extLst>
              <a:ext uri="{FF2B5EF4-FFF2-40B4-BE49-F238E27FC236}">
                <a16:creationId xmlns:a16="http://schemas.microsoft.com/office/drawing/2014/main" id="{8239E6BB-7403-4216-960F-4090C9D2CC33}"/>
              </a:ext>
            </a:extLst>
          </p:cNvPr>
          <p:cNvSpPr/>
          <p:nvPr/>
        </p:nvSpPr>
        <p:spPr bwMode="gray">
          <a:xfrm>
            <a:off x="5348014" y="5821253"/>
            <a:ext cx="1464468" cy="577201"/>
          </a:xfrm>
          <a:custGeom>
            <a:avLst/>
            <a:gdLst/>
            <a:ahLst/>
            <a:cxnLst/>
            <a:rect l="l" t="t" r="r" b="b"/>
            <a:pathLst>
              <a:path w="1101725" h="432434">
                <a:moveTo>
                  <a:pt x="1029665" y="0"/>
                </a:moveTo>
                <a:lnTo>
                  <a:pt x="71996" y="0"/>
                </a:lnTo>
                <a:lnTo>
                  <a:pt x="44041" y="5680"/>
                </a:lnTo>
                <a:lnTo>
                  <a:pt x="21148" y="21148"/>
                </a:lnTo>
                <a:lnTo>
                  <a:pt x="5680" y="44041"/>
                </a:lnTo>
                <a:lnTo>
                  <a:pt x="0" y="71996"/>
                </a:lnTo>
                <a:lnTo>
                  <a:pt x="0" y="359994"/>
                </a:lnTo>
                <a:lnTo>
                  <a:pt x="5680" y="387949"/>
                </a:lnTo>
                <a:lnTo>
                  <a:pt x="21148" y="410841"/>
                </a:lnTo>
                <a:lnTo>
                  <a:pt x="44041" y="426309"/>
                </a:lnTo>
                <a:lnTo>
                  <a:pt x="71996" y="431990"/>
                </a:lnTo>
                <a:lnTo>
                  <a:pt x="1029665" y="431990"/>
                </a:lnTo>
                <a:lnTo>
                  <a:pt x="1057620" y="426309"/>
                </a:lnTo>
                <a:lnTo>
                  <a:pt x="1080512" y="410841"/>
                </a:lnTo>
                <a:lnTo>
                  <a:pt x="1095980" y="387949"/>
                </a:lnTo>
                <a:lnTo>
                  <a:pt x="1101661" y="359994"/>
                </a:lnTo>
                <a:lnTo>
                  <a:pt x="1101661" y="71996"/>
                </a:lnTo>
                <a:lnTo>
                  <a:pt x="1095980" y="44041"/>
                </a:lnTo>
                <a:lnTo>
                  <a:pt x="1080512" y="21148"/>
                </a:lnTo>
                <a:lnTo>
                  <a:pt x="1057620" y="5680"/>
                </a:lnTo>
                <a:lnTo>
                  <a:pt x="1029665" y="0"/>
                </a:lnTo>
                <a:close/>
              </a:path>
            </a:pathLst>
          </a:custGeom>
          <a:solidFill>
            <a:srgbClr val="A30B1A"/>
          </a:solidFill>
          <a:ln>
            <a:solidFill>
              <a:srgbClr val="A30B1A"/>
            </a:solidFill>
          </a:ln>
        </p:spPr>
        <p:txBody>
          <a:bodyPr wrap="square" lIns="0" tIns="0" rIns="0" bIns="0" rtlCol="0" anchor="ctr"/>
          <a:lstStyle/>
          <a:p>
            <a:pPr marL="1891" algn="ctr">
              <a:lnSpc>
                <a:spcPts val="1768"/>
              </a:lnSpc>
              <a:spcBef>
                <a:spcPts val="96"/>
              </a:spcBef>
            </a:pPr>
            <a:r>
              <a:rPr lang="en-US" altLang="ja-JP" sz="15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AI</a:t>
            </a:r>
            <a:r>
              <a:rPr lang="ja-JP" altLang="en-US" sz="15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ノイズ</a:t>
            </a:r>
            <a:b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</a:br>
            <a:r>
              <a:rPr lang="ja-JP" altLang="en-US" sz="1500" b="1" spc="-53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キャンセリング機能</a:t>
            </a:r>
            <a:endParaRPr lang="ja-JP" altLang="en-US" sz="1100" baseline="30000" dirty="0">
              <a:latin typeface="Meiryo UI" panose="020B0604030504040204" pitchFamily="50" charset="-128"/>
              <a:ea typeface="Meiryo UI" panose="020B0604030504040204" pitchFamily="50" charset="-128"/>
              <a:cs typeface="Fujitsu San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299" y="6682015"/>
            <a:ext cx="875368" cy="79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bject 67">
            <a:extLst>
              <a:ext uri="{FF2B5EF4-FFF2-40B4-BE49-F238E27FC236}">
                <a16:creationId xmlns:a16="http://schemas.microsoft.com/office/drawing/2014/main" id="{FA2E6BC9-BAEA-0542-783C-0A083DB34501}"/>
              </a:ext>
            </a:extLst>
          </p:cNvPr>
          <p:cNvSpPr txBox="1"/>
          <p:nvPr/>
        </p:nvSpPr>
        <p:spPr>
          <a:xfrm>
            <a:off x="45024" y="6435347"/>
            <a:ext cx="3041076" cy="173674"/>
          </a:xfrm>
          <a:prstGeom prst="rect">
            <a:avLst/>
          </a:prstGeom>
        </p:spPr>
        <p:txBody>
          <a:bodyPr vert="horz" wrap="square" lIns="0" tIns="11974" rIns="0" bIns="0" rtlCol="0">
            <a:spAutoFit/>
          </a:bodyPr>
          <a:lstStyle>
            <a:defPPr>
              <a:defRPr lang="ja-JP"/>
            </a:defPPr>
            <a:lvl1pPr marL="13707">
              <a:spcBef>
                <a:spcPts val="103"/>
              </a:spcBef>
              <a:defRPr sz="800"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defRPr>
            </a:lvl1pPr>
          </a:lstStyle>
          <a:p>
            <a:pPr algn="ctr"/>
            <a:r>
              <a:rPr lang="ja-JP" altLang="en-US" sz="1050" dirty="0"/>
              <a:t>★卒業後も使うことを考えて、</a:t>
            </a:r>
            <a:r>
              <a:rPr lang="en-US" altLang="ja-JP" sz="1050" dirty="0"/>
              <a:t>Office</a:t>
            </a:r>
            <a:r>
              <a:rPr lang="ja-JP" altLang="en-US" sz="1050" dirty="0"/>
              <a:t>付にしています！</a:t>
            </a:r>
            <a:r>
              <a:rPr lang="ja-JP" altLang="en-US" dirty="0"/>
              <a:t>　　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87953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正方形/長方形 146"/>
          <p:cNvSpPr/>
          <p:nvPr/>
        </p:nvSpPr>
        <p:spPr>
          <a:xfrm>
            <a:off x="1" y="0"/>
            <a:ext cx="6857999" cy="44922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89827" tIns="44914" rIns="89827" bIns="44914" rtlCol="0" anchor="ctr"/>
          <a:lstStyle/>
          <a:p>
            <a:pPr algn="ctr"/>
            <a:endParaRPr lang="ja-JP" altLang="en-US" sz="2000" dirty="0"/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181125" y="698714"/>
            <a:ext cx="3175298" cy="706258"/>
          </a:xfrm>
          <a:prstGeom prst="rect">
            <a:avLst/>
          </a:prstGeom>
          <a:noFill/>
        </p:spPr>
        <p:txBody>
          <a:bodyPr wrap="square" lIns="89827" tIns="44914" rIns="89827" bIns="44914" rtlCol="0">
            <a:spAutoFit/>
          </a:bodyPr>
          <a:lstStyle/>
          <a:p>
            <a:pPr>
              <a:lnSpc>
                <a:spcPts val="1571"/>
              </a:lnSpc>
            </a:pPr>
            <a:r>
              <a:rPr lang="en-US" altLang="ja-JP" sz="110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14.0</a:t>
            </a:r>
            <a:r>
              <a:rPr lang="ja-JP" altLang="en-US" sz="110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型のワイド画面ながら約</a:t>
            </a:r>
            <a:r>
              <a:rPr lang="en-US" altLang="ja-JP" sz="110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837g</a:t>
            </a:r>
            <a:r>
              <a:rPr lang="ja-JP" altLang="en-US" sz="110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10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856g</a:t>
            </a:r>
            <a:r>
              <a:rPr lang="ja-JP" altLang="en-US" sz="110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の超軽量を実現。厚みもわずか約</a:t>
            </a:r>
            <a:r>
              <a:rPr lang="en-US" altLang="ja-JP" sz="110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16.3mm</a:t>
            </a:r>
            <a:r>
              <a:rPr lang="ja-JP" altLang="en-US" sz="110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－</a:t>
            </a:r>
            <a:r>
              <a:rPr lang="en-US" altLang="ja-JP" sz="110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17.8mm</a:t>
            </a:r>
            <a:r>
              <a:rPr lang="ja-JP" altLang="en-US" sz="110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で手に持ちやすく、カバンの中に入れても場所をとりません。</a:t>
            </a:r>
            <a:endParaRPr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7" name="テキスト ボックス 136"/>
          <p:cNvSpPr txBox="1"/>
          <p:nvPr/>
        </p:nvSpPr>
        <p:spPr bwMode="gray">
          <a:xfrm>
            <a:off x="153170" y="128557"/>
            <a:ext cx="2951798" cy="552370"/>
          </a:xfrm>
          <a:prstGeom prst="rect">
            <a:avLst/>
          </a:prstGeom>
          <a:noFill/>
        </p:spPr>
        <p:txBody>
          <a:bodyPr wrap="square" lIns="89827" tIns="44914" rIns="89827" bIns="44914" rtlCol="0">
            <a:spAutoFit/>
          </a:bodyPr>
          <a:lstStyle/>
          <a:p>
            <a:r>
              <a:rPr lang="ja-JP" altLang="en-US" sz="15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通学･授業･就活にも</a:t>
            </a:r>
          </a:p>
          <a:p>
            <a:r>
              <a:rPr lang="ja-JP" altLang="en-US" sz="15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    楽に持ち運べる </a:t>
            </a:r>
            <a:r>
              <a:rPr lang="ja-JP" altLang="en-US" sz="15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軽さ、薄さ</a:t>
            </a:r>
          </a:p>
        </p:txBody>
      </p:sp>
      <p:graphicFrame>
        <p:nvGraphicFramePr>
          <p:cNvPr id="153" name="表 1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067596"/>
              </p:ext>
            </p:extLst>
          </p:nvPr>
        </p:nvGraphicFramePr>
        <p:xfrm>
          <a:off x="22673" y="4627971"/>
          <a:ext cx="4238626" cy="475611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2634">
                <a:tc gridSpan="2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400" b="1" dirty="0"/>
                        <a:t>主な仕様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89780" marT="45721" marB="45721" anchor="b"/>
                </a:tc>
                <a:tc hMerge="1"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rgbClr val="C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2378" marR="92378" marT="46189" marB="46189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539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dirty="0"/>
                        <a:t>基本</a:t>
                      </a:r>
                      <a:r>
                        <a:rPr kumimoji="1" lang="en-US" altLang="ja-JP" sz="1200" dirty="0"/>
                        <a:t>OS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89780" marT="45721" marB="4572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en-US" altLang="ja-JP" sz="1200" dirty="0"/>
                        <a:t>Windows 11 Home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4987" marR="0" marT="35635" marB="35635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539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en-US" altLang="ja-JP" sz="1200" dirty="0"/>
                        <a:t>CPU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89780" marT="45721" marB="4572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u="none" strike="noStrike" kern="1200" baseline="0" dirty="0"/>
                        <a:t>インテル</a:t>
                      </a:r>
                      <a:r>
                        <a:rPr kumimoji="1" lang="en-US" altLang="ja-JP" sz="1200" u="none" strike="noStrike" kern="1200" baseline="0" dirty="0"/>
                        <a:t>®Core™  Ultra 5 </a:t>
                      </a:r>
                      <a:r>
                        <a:rPr kumimoji="1" lang="ja-JP" altLang="en-US" sz="1200" u="none" strike="noStrike" kern="1200" baseline="0" dirty="0"/>
                        <a:t>プロセッサー</a:t>
                      </a:r>
                      <a:r>
                        <a:rPr kumimoji="1" lang="en-US" altLang="ja-JP" sz="1200" u="none" strike="noStrike" kern="1200" baseline="0" dirty="0"/>
                        <a:t>125H</a:t>
                      </a:r>
                      <a:r>
                        <a:rPr kumimoji="1" lang="ja-JP" altLang="en-US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　</a:t>
                      </a:r>
                      <a:endParaRPr kumimoji="1" lang="nn-NO" altLang="ja-JP" sz="12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34987" marR="0" marT="35635" marB="35635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539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dirty="0"/>
                        <a:t>メモリ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89780" marT="45721" marB="4572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en-US" altLang="ja-JP" sz="1200" baseline="0" dirty="0"/>
                        <a:t>16GB</a:t>
                      </a:r>
                      <a:r>
                        <a:rPr kumimoji="1" lang="ja-JP" altLang="en-US" sz="1200" dirty="0"/>
                        <a:t>（</a:t>
                      </a:r>
                      <a:r>
                        <a:rPr kumimoji="1" lang="en-US" altLang="ja-JP" sz="1200" dirty="0"/>
                        <a:t>LPDDR5</a:t>
                      </a:r>
                      <a:r>
                        <a:rPr kumimoji="1" lang="ja-JP" altLang="en-US" sz="1200" dirty="0"/>
                        <a:t>）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4987" marR="0" marT="35635" marB="35635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753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液晶ディスプレイ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34987" marT="45721" marB="4572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en-US" altLang="ja-JP" sz="1200" dirty="0"/>
                        <a:t>14.0</a:t>
                      </a:r>
                      <a:r>
                        <a:rPr kumimoji="1" lang="ja-JP" altLang="en-US" sz="1200" dirty="0"/>
                        <a:t>型　</a:t>
                      </a:r>
                      <a:r>
                        <a:rPr kumimoji="1" lang="en-US" altLang="ja-JP" sz="1200" dirty="0"/>
                        <a:t>WUXGA</a:t>
                      </a:r>
                      <a:r>
                        <a:rPr kumimoji="1" lang="ja-JP" altLang="en-US" sz="1200" dirty="0"/>
                        <a:t>　</a:t>
                      </a:r>
                      <a:r>
                        <a:rPr kumimoji="1" lang="en-US" altLang="ja-JP" sz="1200" dirty="0"/>
                        <a:t>(1920×1200</a:t>
                      </a:r>
                      <a:r>
                        <a:rPr kumimoji="1" lang="ja-JP" altLang="en-US" sz="1200" dirty="0"/>
                        <a:t>） タッチ無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4987" marR="0" marT="35635" marB="35635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53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/>
                        <a:t>SSD</a:t>
                      </a:r>
                      <a:r>
                        <a:rPr kumimoji="1" lang="ja-JP" altLang="en-US" sz="1200" dirty="0"/>
                        <a:t>（</a:t>
                      </a:r>
                      <a:r>
                        <a:rPr kumimoji="1" lang="en-US" altLang="ja-JP" sz="1200" dirty="0" err="1"/>
                        <a:t>PCIe</a:t>
                      </a:r>
                      <a:r>
                        <a:rPr kumimoji="1" lang="ja-JP" altLang="en-US" sz="1200" dirty="0"/>
                        <a:t>）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89780" marT="45721" marB="4572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en-US" altLang="ja-JP" sz="1200" dirty="0"/>
                        <a:t>256GB</a:t>
                      </a:r>
                      <a:r>
                        <a:rPr kumimoji="1" lang="ja-JP" altLang="en-US" sz="1200" dirty="0"/>
                        <a:t> ／ </a:t>
                      </a:r>
                      <a:r>
                        <a:rPr kumimoji="1" lang="en-US" altLang="ja-JP" sz="1200" dirty="0"/>
                        <a:t>512GB</a:t>
                      </a:r>
                      <a:r>
                        <a:rPr kumimoji="1" lang="ja-JP" altLang="en-US" sz="1200" dirty="0"/>
                        <a:t>　</a:t>
                      </a:r>
                      <a:r>
                        <a:rPr kumimoji="1" lang="en-US" altLang="ja-JP" sz="1200" dirty="0"/>
                        <a:t> 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4987" marR="0" marT="35635" marB="35635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7539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en-US" altLang="ja-JP" sz="1200" dirty="0"/>
                        <a:t>USB</a:t>
                      </a:r>
                      <a:r>
                        <a:rPr kumimoji="1" lang="ja-JP" altLang="en-US" sz="1200" dirty="0"/>
                        <a:t>　</a:t>
                      </a:r>
                      <a:r>
                        <a:rPr kumimoji="1" lang="en-US" altLang="ja-JP" sz="1200" dirty="0"/>
                        <a:t>Type-C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89780" marT="45721" marB="45721" anchor="b"/>
                </a:tc>
                <a:tc>
                  <a:txBody>
                    <a:bodyPr/>
                    <a:lstStyle/>
                    <a:p>
                      <a:pPr marL="0" marR="0" lvl="0" indent="0" algn="l" defTabSz="705642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/>
                        <a:t>Thunderbolt™4 ×2</a:t>
                      </a:r>
                    </a:p>
                  </a:txBody>
                  <a:tcPr marL="34987" marR="0" marT="35635" marB="35635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7539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dirty="0"/>
                        <a:t>バッテリ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89780" marT="45721" marB="45721" anchor="b"/>
                </a:tc>
                <a:tc>
                  <a:txBody>
                    <a:bodyPr/>
                    <a:lstStyle/>
                    <a:p>
                      <a:pPr marL="0" marR="0" lvl="0" indent="0" algn="l" defTabSz="705642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+mj-lt"/>
                        </a:rPr>
                        <a:t>リチウムイオン電池 標準</a:t>
                      </a:r>
                      <a:r>
                        <a:rPr kumimoji="1" lang="en-US" altLang="ja-JP" sz="1200" dirty="0">
                          <a:latin typeface="+mj-lt"/>
                        </a:rPr>
                        <a:t>47Wh</a:t>
                      </a:r>
                      <a:endParaRPr kumimoji="1" lang="en-US" altLang="ja-JP" sz="1200" dirty="0"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marL="34987" marR="0" marT="35635" marB="35635" anchor="b"/>
                </a:tc>
                <a:extLst>
                  <a:ext uri="{0D108BD9-81ED-4DB2-BD59-A6C34878D82A}">
                    <a16:rowId xmlns:a16="http://schemas.microsoft.com/office/drawing/2014/main" val="2010244365"/>
                  </a:ext>
                </a:extLst>
              </a:tr>
              <a:tr h="267539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dirty="0"/>
                        <a:t>通信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89780" marT="45721" marB="45721" anchor="b"/>
                </a:tc>
                <a:tc>
                  <a:txBody>
                    <a:bodyPr/>
                    <a:lstStyle/>
                    <a:p>
                      <a:pPr marL="0" marR="0" lvl="0" indent="0" algn="l" defTabSz="705642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/>
                        <a:t>Wi-Fi 7</a:t>
                      </a:r>
                      <a:r>
                        <a:rPr kumimoji="1" lang="ja-JP" altLang="en-US" sz="1200" dirty="0"/>
                        <a:t>　</a:t>
                      </a:r>
                      <a:r>
                        <a:rPr kumimoji="1" lang="en-US" altLang="ja-JP" sz="1100" dirty="0"/>
                        <a:t>IEEE 802.11a/b/g/n/ac/ax/be</a:t>
                      </a:r>
                      <a:r>
                        <a:rPr kumimoji="1" lang="ja-JP" altLang="en-US" sz="1100" dirty="0"/>
                        <a:t>準拠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4987" marR="0" marT="35635" marB="35635" anchor="b"/>
                </a:tc>
                <a:extLst>
                  <a:ext uri="{0D108BD9-81ED-4DB2-BD59-A6C34878D82A}">
                    <a16:rowId xmlns:a16="http://schemas.microsoft.com/office/drawing/2014/main" val="3463514065"/>
                  </a:ext>
                </a:extLst>
              </a:tr>
              <a:tr h="267539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dirty="0"/>
                        <a:t>セキュリティ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89780" marT="45721" marB="45721" anchor="b"/>
                </a:tc>
                <a:tc>
                  <a:txBody>
                    <a:bodyPr/>
                    <a:lstStyle/>
                    <a:p>
                      <a:pPr marL="0" marR="0" lvl="0" indent="0" algn="l" defTabSz="705642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顔認証 </a:t>
                      </a:r>
                      <a:r>
                        <a:rPr kumimoji="1" lang="en-US" altLang="ja-JP" sz="1100" dirty="0"/>
                        <a:t>(Windows Hello</a:t>
                      </a:r>
                      <a:r>
                        <a:rPr kumimoji="1" lang="ja-JP" altLang="en-US" sz="1100" dirty="0"/>
                        <a:t>対応</a:t>
                      </a:r>
                      <a:r>
                        <a:rPr kumimoji="1" lang="en-US" altLang="ja-JP" sz="1100" dirty="0"/>
                        <a:t>)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4987" marR="0" marT="35635" marB="35635" anchor="b"/>
                </a:tc>
                <a:extLst>
                  <a:ext uri="{0D108BD9-81ED-4DB2-BD59-A6C34878D82A}">
                    <a16:rowId xmlns:a16="http://schemas.microsoft.com/office/drawing/2014/main" val="97150553"/>
                  </a:ext>
                </a:extLst>
              </a:tr>
              <a:tr h="440399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en-US" altLang="ja-JP" sz="1200" dirty="0"/>
                        <a:t>Web</a:t>
                      </a:r>
                      <a:r>
                        <a:rPr kumimoji="1" lang="ja-JP" altLang="en-US" sz="1200" dirty="0"/>
                        <a:t>カメラ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89780" marT="45721" marB="4572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kumimoji="1" lang="en-US" altLang="ja-JP" sz="1200" dirty="0"/>
                        <a:t>Web</a:t>
                      </a:r>
                      <a:r>
                        <a:rPr kumimoji="1" lang="ja-JP" altLang="en-US" sz="1200" dirty="0"/>
                        <a:t>カメラ内蔵</a:t>
                      </a:r>
                      <a:r>
                        <a:rPr kumimoji="1" lang="ja-JP" altLang="en-US" sz="1100" dirty="0"/>
                        <a:t>（有効画素数約</a:t>
                      </a:r>
                      <a:r>
                        <a:rPr kumimoji="1" lang="en-US" altLang="ja-JP" sz="1100" dirty="0"/>
                        <a:t>500</a:t>
                      </a:r>
                      <a:r>
                        <a:rPr kumimoji="1" lang="ja-JP" altLang="en-US" sz="1100" dirty="0"/>
                        <a:t>万画素）</a:t>
                      </a:r>
                      <a:endParaRPr kumimoji="1" lang="en-US" altLang="ja-JP" sz="1100" dirty="0"/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kumimoji="1" lang="ja-JP" altLang="en-US" sz="1200" dirty="0"/>
                        <a:t>プライバシーカメラシャッター付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4987" marR="0" marT="35635" marB="35635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7539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dirty="0"/>
                        <a:t>外寸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89780" marT="45721" marB="45721" anchor="b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308.8×209×16.3-17.8mm</a:t>
                      </a:r>
                      <a:r>
                        <a:rPr kumimoji="1" lang="ja-JP" altLang="en-US" sz="1000" dirty="0"/>
                        <a:t>（突起部含まず）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4987" marR="0" marT="35635" marB="35635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7539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dirty="0"/>
                        <a:t>本体質量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89780" marT="45721" marB="4572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u="none" strike="noStrike" kern="1200" baseline="0" dirty="0"/>
                        <a:t>約</a:t>
                      </a:r>
                      <a:r>
                        <a:rPr kumimoji="1" lang="en-US" altLang="ja-JP" sz="1200" u="none" strike="noStrike" kern="1200" baseline="0" dirty="0"/>
                        <a:t>837g(</a:t>
                      </a:r>
                      <a:r>
                        <a:rPr kumimoji="1" lang="ja-JP" altLang="en-US" sz="1200" u="none" strike="noStrike" kern="1200" baseline="0" dirty="0"/>
                        <a:t>ﾋﾟｸﾄﾌﾞﾗｯｸ）／</a:t>
                      </a:r>
                      <a:r>
                        <a:rPr kumimoji="1" lang="zh-TW" altLang="en-US" sz="1200" u="none" strike="noStrike" kern="1200" baseline="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約</a:t>
                      </a:r>
                      <a:r>
                        <a:rPr kumimoji="1" lang="en-US" altLang="ja-JP" sz="1200" u="none" strike="noStrike" kern="1200" baseline="0" dirty="0"/>
                        <a:t>856</a:t>
                      </a:r>
                      <a:r>
                        <a:rPr kumimoji="1" lang="en-US" altLang="zh-TW" sz="1200" u="none" strike="noStrike" kern="1200" baseline="0" dirty="0"/>
                        <a:t>g(</a:t>
                      </a:r>
                      <a:r>
                        <a:rPr kumimoji="1" lang="ja-JP" altLang="en-US" sz="1200" u="none" strike="noStrike" kern="1200" baseline="0" dirty="0"/>
                        <a:t>ｼﾙﾊﾞｰﾎﾜｲﾄ</a:t>
                      </a:r>
                      <a:r>
                        <a:rPr kumimoji="1" lang="zh-TW" altLang="en-US" sz="1200" u="none" strike="noStrike" kern="1200" baseline="0" dirty="0"/>
                        <a:t>）</a:t>
                      </a:r>
                      <a:endParaRPr kumimoji="1" lang="ja-JP" altLang="en-US" sz="1200" b="0" i="0" u="none" strike="noStrike" kern="1200" baseline="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34987" marR="0" marT="35635" marB="35635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7539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dirty="0"/>
                        <a:t>駆動時間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89780" marT="45721" marB="4572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u="none" strike="noStrike" kern="1200" baseline="0" dirty="0"/>
                        <a:t>アイドル約</a:t>
                      </a:r>
                      <a:r>
                        <a:rPr kumimoji="1" lang="en-US" altLang="ja-JP" sz="1200" u="none" strike="noStrike" kern="1200" baseline="0" dirty="0"/>
                        <a:t>26.0</a:t>
                      </a:r>
                      <a:r>
                        <a:rPr kumimoji="1" lang="ja-JP" altLang="en-US" sz="1200" u="none" strike="noStrike" kern="1200" baseline="0" dirty="0"/>
                        <a:t>時間／動画約</a:t>
                      </a:r>
                      <a:r>
                        <a:rPr kumimoji="1" lang="en-US" altLang="ja-JP" sz="1200" u="none" strike="noStrike" kern="1200" baseline="0" dirty="0"/>
                        <a:t>10.5</a:t>
                      </a:r>
                      <a:r>
                        <a:rPr kumimoji="1" lang="ja-JP" altLang="en-US" sz="1200" u="none" strike="noStrike" kern="1200" baseline="0" dirty="0"/>
                        <a:t>時間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4987" marR="0" marT="35635" marB="35635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7539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en-US" altLang="ja-JP" sz="1200" dirty="0"/>
                        <a:t>Office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89780" marT="45721" marB="4572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en-US" altLang="ja-JP" sz="1200" dirty="0"/>
                        <a:t>Office 2024</a:t>
                      </a:r>
                      <a:r>
                        <a:rPr kumimoji="1" lang="ja-JP" altLang="en-US" sz="1200" dirty="0"/>
                        <a:t>　</a:t>
                      </a:r>
                      <a:r>
                        <a:rPr kumimoji="1" lang="en-US" altLang="ja-JP" sz="1200" dirty="0"/>
                        <a:t>Home and Business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4987" marR="0" marT="35635" marB="35635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7539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dirty="0"/>
                        <a:t>セキュリティソフト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34987" marT="45721" marB="4572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dirty="0"/>
                        <a:t>マカフィーリブセーフ（</a:t>
                      </a:r>
                      <a:r>
                        <a:rPr kumimoji="1" lang="en-US" altLang="ja-JP" sz="1200" dirty="0"/>
                        <a:t>48</a:t>
                      </a:r>
                      <a:r>
                        <a:rPr kumimoji="1" lang="ja-JP" altLang="en-US" sz="1200" dirty="0"/>
                        <a:t>か月版）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4987" marR="0" marT="35635" marB="35635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7539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dirty="0"/>
                        <a:t>その他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780" marR="89780" marT="45721" marB="4572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en-US" altLang="ja-JP" sz="1200" dirty="0"/>
                        <a:t>AI</a:t>
                      </a:r>
                      <a:r>
                        <a:rPr kumimoji="1" lang="ja-JP" altLang="en-US" sz="1200" dirty="0"/>
                        <a:t>ノイズキャンセリングアプリ等搭載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4987" marR="0" marT="35635" marB="35635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156" name="タイトル 1"/>
          <p:cNvSpPr txBox="1">
            <a:spLocks/>
          </p:cNvSpPr>
          <p:nvPr/>
        </p:nvSpPr>
        <p:spPr bwMode="gray">
          <a:xfrm>
            <a:off x="76573" y="9610451"/>
            <a:ext cx="3561604" cy="1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C0C0C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tabLst>
                <a:tab pos="3676650" algn="l"/>
              </a:tabLst>
              <a:defRPr kumimoji="1" sz="3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tabLst>
                <a:tab pos="3676650" algn="l"/>
              </a:tabLst>
              <a:defRPr kumimoji="1" sz="32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tabLst>
                <a:tab pos="3676650" algn="l"/>
              </a:tabLst>
              <a:defRPr kumimoji="1" sz="32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tabLst>
                <a:tab pos="3676650" algn="l"/>
              </a:tabLst>
              <a:defRPr kumimoji="1" sz="32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tabLst>
                <a:tab pos="3676650" algn="l"/>
              </a:tabLst>
              <a:defRPr kumimoji="1" sz="32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tabLst>
                <a:tab pos="3676650" algn="l"/>
              </a:tabLst>
              <a:defRPr kumimoji="1" sz="32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tabLst>
                <a:tab pos="3676650" algn="l"/>
              </a:tabLst>
              <a:defRPr kumimoji="1" sz="32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tabLst>
                <a:tab pos="3676650" algn="l"/>
              </a:tabLst>
              <a:defRPr kumimoji="1" sz="32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tabLst>
                <a:tab pos="3676650" algn="l"/>
              </a:tabLst>
              <a:defRPr kumimoji="1" sz="32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>
              <a:lnSpc>
                <a:spcPts val="1277"/>
              </a:lnSpc>
            </a:pPr>
            <a:r>
              <a:rPr lang="en-US" altLang="ja-JP" sz="1100" kern="0" dirty="0">
                <a:solidFill>
                  <a:schemeClr val="tx1"/>
                </a:solidFill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</a:rPr>
              <a:t>本体内蔵のメモリの取り外し・メモリの追加増設はできません。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73BD13F-8C13-43DB-A648-A402683634AA}"/>
              </a:ext>
            </a:extLst>
          </p:cNvPr>
          <p:cNvGrpSpPr/>
          <p:nvPr/>
        </p:nvGrpSpPr>
        <p:grpSpPr>
          <a:xfrm>
            <a:off x="308542" y="1404972"/>
            <a:ext cx="2982856" cy="1467144"/>
            <a:chOff x="602249" y="1704372"/>
            <a:chExt cx="2747489" cy="1051923"/>
          </a:xfrm>
        </p:grpSpPr>
        <p:sp>
          <p:nvSpPr>
            <p:cNvPr id="122" name="角丸四角形 121"/>
            <p:cNvSpPr/>
            <p:nvPr/>
          </p:nvSpPr>
          <p:spPr>
            <a:xfrm>
              <a:off x="602249" y="1704372"/>
              <a:ext cx="2747489" cy="1051923"/>
            </a:xfrm>
            <a:prstGeom prst="roundRect">
              <a:avLst/>
            </a:prstGeom>
            <a:solidFill>
              <a:srgbClr val="FAFAF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 dirty="0">
                <a:solidFill>
                  <a:srgbClr val="7F7F7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24" name="object 19"/>
            <p:cNvSpPr txBox="1"/>
            <p:nvPr/>
          </p:nvSpPr>
          <p:spPr bwMode="gray">
            <a:xfrm>
              <a:off x="685878" y="2319509"/>
              <a:ext cx="2623910" cy="273631"/>
            </a:xfrm>
            <a:prstGeom prst="rect">
              <a:avLst/>
            </a:prstGeom>
          </p:spPr>
          <p:txBody>
            <a:bodyPr vert="horz" wrap="square" lIns="0" tIns="12189" rIns="0" bIns="0" rtlCol="0">
              <a:spAutoFit/>
            </a:bodyPr>
            <a:lstStyle/>
            <a:p>
              <a:pPr marL="12604">
                <a:spcBef>
                  <a:spcPts val="96"/>
                </a:spcBef>
              </a:pPr>
              <a:r>
                <a:rPr sz="1100" spc="-31" dirty="0" err="1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厚</a:t>
              </a:r>
              <a:r>
                <a:rPr sz="1100" dirty="0" err="1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み</a:t>
              </a:r>
              <a:r>
                <a:rPr sz="1100" spc="-49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ja-JP" altLang="en-US" sz="1100" spc="-249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約  　</a:t>
              </a:r>
              <a:r>
                <a:rPr sz="2400" b="1" spc="-174" dirty="0">
                  <a:solidFill>
                    <a:srgbClr val="A30B1A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15</a:t>
              </a:r>
              <a:r>
                <a:rPr lang="en-US" altLang="ja-JP" sz="2400" b="1" spc="-174" dirty="0">
                  <a:solidFill>
                    <a:srgbClr val="A30B1A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.8</a:t>
              </a:r>
              <a:r>
                <a:rPr lang="en-US" sz="2400" b="1" spc="-174" dirty="0">
                  <a:solidFill>
                    <a:srgbClr val="ED1C24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sz="2400" b="1" spc="-886" dirty="0">
                  <a:solidFill>
                    <a:srgbClr val="ED1C24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sz="1100" spc="-33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m</a:t>
              </a:r>
              <a:r>
                <a:rPr lang="en-US" sz="1100" spc="-33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m</a:t>
              </a:r>
              <a:r>
                <a:rPr lang="ja-JP" altLang="en-US" sz="1100" spc="-33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－</a:t>
              </a:r>
              <a:r>
                <a:rPr lang="en-US" sz="1200" b="1" spc="-174" dirty="0">
                  <a:solidFill>
                    <a:srgbClr val="A30B1A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sz="2400" b="1" spc="-174" dirty="0">
                  <a:solidFill>
                    <a:srgbClr val="A30B1A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1</a:t>
              </a:r>
              <a:r>
                <a:rPr lang="en-US" altLang="ja-JP" sz="2400" b="1" spc="-174" dirty="0">
                  <a:solidFill>
                    <a:srgbClr val="A30B1A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7.3</a:t>
              </a:r>
              <a:r>
                <a:rPr lang="en-US" sz="1200" b="1" spc="-174" dirty="0">
                  <a:solidFill>
                    <a:srgbClr val="ED1C24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sz="1200" b="1" spc="-886" dirty="0">
                  <a:solidFill>
                    <a:srgbClr val="ED1C24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sz="1100" spc="-33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mm</a:t>
              </a:r>
              <a:endParaRPr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17" name="object 20"/>
            <p:cNvSpPr txBox="1"/>
            <p:nvPr/>
          </p:nvSpPr>
          <p:spPr bwMode="gray">
            <a:xfrm>
              <a:off x="617477" y="1704372"/>
              <a:ext cx="2692310" cy="404195"/>
            </a:xfrm>
            <a:prstGeom prst="rect">
              <a:avLst/>
            </a:prstGeom>
          </p:spPr>
          <p:txBody>
            <a:bodyPr vert="horz" wrap="square" lIns="0" tIns="12189" rIns="0" bIns="0" rtlCol="0">
              <a:spAutoFit/>
            </a:bodyPr>
            <a:lstStyle/>
            <a:p>
              <a:pPr marL="12604">
                <a:spcBef>
                  <a:spcPts val="96"/>
                </a:spcBef>
              </a:pPr>
              <a:r>
                <a:rPr lang="ja-JP" altLang="en-US" sz="1100" spc="-99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（</a:t>
              </a:r>
              <a:r>
                <a:rPr lang="en-US" altLang="ja-JP" sz="1100" spc="-99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BK</a:t>
              </a:r>
              <a:r>
                <a:rPr lang="ja-JP" altLang="en-US" sz="1100" spc="-99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）ﾋﾟｸﾄﾌﾞﾗｯｸ　，　（</a:t>
              </a:r>
              <a:r>
                <a:rPr lang="en-US" altLang="ja-JP" sz="1100" spc="-99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W</a:t>
              </a:r>
              <a:r>
                <a:rPr lang="ja-JP" altLang="en-US" sz="1100" spc="-99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）ｼﾙﾊﾞｰﾎﾜｲﾄ</a:t>
              </a:r>
            </a:p>
            <a:p>
              <a:pPr marL="12604">
                <a:spcBef>
                  <a:spcPts val="96"/>
                </a:spcBef>
              </a:pPr>
              <a:r>
                <a:rPr lang="ja-JP" altLang="en-US" sz="1100" spc="-99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質量</a:t>
              </a:r>
              <a:r>
                <a:rPr sz="1100" spc="-99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ja-JP" altLang="en-US" sz="1100" spc="53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約 </a:t>
              </a:r>
              <a:r>
                <a:rPr sz="2400" b="1" spc="-64" dirty="0">
                  <a:solidFill>
                    <a:srgbClr val="A30B1A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7</a:t>
              </a:r>
              <a:r>
                <a:rPr lang="en-US" altLang="ja-JP" sz="2400" b="1" spc="-64" dirty="0">
                  <a:solidFill>
                    <a:srgbClr val="A30B1A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58</a:t>
              </a:r>
              <a:r>
                <a:rPr lang="en-US" sz="1500" spc="-64" dirty="0">
                  <a:solidFill>
                    <a:srgbClr val="A30B1A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sz="1500" spc="-64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g</a:t>
              </a:r>
              <a:r>
                <a:rPr lang="ja-JP" altLang="en-US" sz="1500" spc="-64" dirty="0" err="1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，</a:t>
              </a:r>
              <a:endParaRPr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527B2ED5-071C-4EF8-A7B0-C44A2E6ECCA8}"/>
              </a:ext>
            </a:extLst>
          </p:cNvPr>
          <p:cNvGrpSpPr/>
          <p:nvPr/>
        </p:nvGrpSpPr>
        <p:grpSpPr>
          <a:xfrm>
            <a:off x="90772" y="3141134"/>
            <a:ext cx="3014196" cy="1379801"/>
            <a:chOff x="147029" y="3336896"/>
            <a:chExt cx="3229137" cy="1385616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37434747-33A8-4F8B-BEB3-C344AADBF4CB}"/>
                </a:ext>
              </a:extLst>
            </p:cNvPr>
            <p:cNvGrpSpPr/>
            <p:nvPr/>
          </p:nvGrpSpPr>
          <p:grpSpPr>
            <a:xfrm>
              <a:off x="147029" y="3336896"/>
              <a:ext cx="3229137" cy="1385616"/>
              <a:chOff x="147029" y="3336896"/>
              <a:chExt cx="3229137" cy="1385616"/>
            </a:xfrm>
          </p:grpSpPr>
          <p:sp>
            <p:nvSpPr>
              <p:cNvPr id="133" name="テキスト ボックス 132"/>
              <p:cNvSpPr txBox="1"/>
              <p:nvPr/>
            </p:nvSpPr>
            <p:spPr>
              <a:xfrm>
                <a:off x="147029" y="3805594"/>
                <a:ext cx="3229137" cy="9169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571"/>
                  </a:lnSpc>
                </a:pPr>
                <a:r>
                  <a:rPr lang="ja-JP" altLang="en-US" sz="1100" spc="11" dirty="0">
                    <a:solidFill>
                      <a:srgbClr val="231F2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コンセントが使えない場所や教室でも、安心して使える長時間駆動です。</a:t>
                </a:r>
              </a:p>
              <a:p>
                <a:pPr>
                  <a:lnSpc>
                    <a:spcPts val="1571"/>
                  </a:lnSpc>
                </a:pPr>
                <a:endParaRPr lang="ja-JP" altLang="en-US" sz="1100" spc="11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>
                  <a:lnSpc>
                    <a:spcPts val="1571"/>
                  </a:lnSpc>
                </a:pPr>
                <a:r>
                  <a:rPr lang="ja-JP" altLang="en-US" sz="1000" spc="11" dirty="0">
                    <a:solidFill>
                      <a:srgbClr val="231F2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＊動画は約</a:t>
                </a:r>
                <a:r>
                  <a:rPr lang="en-US" altLang="ja-JP" sz="1000" spc="11" dirty="0">
                    <a:solidFill>
                      <a:srgbClr val="231F2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10.5</a:t>
                </a:r>
                <a:r>
                  <a:rPr lang="ja-JP" altLang="en-US" sz="1000" spc="11" dirty="0">
                    <a:solidFill>
                      <a:srgbClr val="231F2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時間</a:t>
                </a:r>
              </a:p>
            </p:txBody>
          </p:sp>
          <p:sp>
            <p:nvSpPr>
              <p:cNvPr id="135" name="テキスト ボックス 134"/>
              <p:cNvSpPr txBox="1"/>
              <p:nvPr/>
            </p:nvSpPr>
            <p:spPr bwMode="gray">
              <a:xfrm>
                <a:off x="176976" y="3336896"/>
                <a:ext cx="2984001" cy="539849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0">
                <a:spAutoFit/>
              </a:bodyPr>
              <a:lstStyle/>
              <a:p>
                <a:r>
                  <a:rPr lang="ja-JP" altLang="en-US" sz="1500" b="1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Meiryo UI" panose="020B0604030504040204" pitchFamily="50" charset="-128"/>
                  </a:rPr>
                  <a:t>どこでも安心して使える</a:t>
                </a:r>
                <a:br>
                  <a:rPr lang="en-US" altLang="ja-JP" sz="1500" b="1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Meiryo UI" panose="020B0604030504040204" pitchFamily="50" charset="-128"/>
                  </a:rPr>
                </a:br>
                <a:r>
                  <a:rPr lang="en-US" altLang="ja-JP" sz="1500" b="1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Meiryo UI" panose="020B0604030504040204" pitchFamily="50" charset="-128"/>
                  </a:rPr>
                  <a:t>    </a:t>
                </a:r>
                <a:r>
                  <a:rPr lang="ja-JP" altLang="en-US" sz="1500" b="1" dirty="0">
                    <a:solidFill>
                      <a:srgbClr val="FF0000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Meiryo UI" panose="020B0604030504040204" pitchFamily="50" charset="-128"/>
                  </a:rPr>
                  <a:t>長時間駆動バッテリー</a:t>
                </a:r>
                <a:r>
                  <a:rPr lang="ja-JP" altLang="en-US" sz="1500" b="1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Meiryo UI" panose="020B0604030504040204" pitchFamily="50" charset="-128"/>
                  </a:rPr>
                  <a:t>搭載</a:t>
                </a:r>
              </a:p>
            </p:txBody>
          </p: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7E76ABEE-9AEE-4BD4-88E4-8F85AC6260D1}"/>
                </a:ext>
              </a:extLst>
            </p:cNvPr>
            <p:cNvGrpSpPr/>
            <p:nvPr/>
          </p:nvGrpSpPr>
          <p:grpSpPr>
            <a:xfrm>
              <a:off x="1712231" y="4099337"/>
              <a:ext cx="1623040" cy="443081"/>
              <a:chOff x="1712231" y="4106957"/>
              <a:chExt cx="1623040" cy="443081"/>
            </a:xfrm>
          </p:grpSpPr>
          <p:sp>
            <p:nvSpPr>
              <p:cNvPr id="60" name="角丸四角形 59"/>
              <p:cNvSpPr/>
              <p:nvPr/>
            </p:nvSpPr>
            <p:spPr>
              <a:xfrm>
                <a:off x="1712231" y="4106957"/>
                <a:ext cx="1581655" cy="443081"/>
              </a:xfrm>
              <a:prstGeom prst="roundRect">
                <a:avLst/>
              </a:prstGeom>
              <a:solidFill>
                <a:srgbClr val="FAFAFA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200" dirty="0">
                  <a:solidFill>
                    <a:srgbClr val="7F7F7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sp>
            <p:nvSpPr>
              <p:cNvPr id="115" name="object 84"/>
              <p:cNvSpPr txBox="1"/>
              <p:nvPr/>
            </p:nvSpPr>
            <p:spPr bwMode="gray">
              <a:xfrm>
                <a:off x="1804049" y="4106957"/>
                <a:ext cx="1531222" cy="384549"/>
              </a:xfrm>
              <a:prstGeom prst="rect">
                <a:avLst/>
              </a:prstGeom>
            </p:spPr>
            <p:txBody>
              <a:bodyPr vert="horz" wrap="square" lIns="0" tIns="13472" rIns="0" bIns="0" rtlCol="0">
                <a:spAutoFit/>
              </a:bodyPr>
              <a:lstStyle/>
              <a:p>
                <a:pPr marL="12604">
                  <a:spcBef>
                    <a:spcPts val="104"/>
                  </a:spcBef>
                </a:pPr>
                <a:r>
                  <a:rPr lang="ja-JP" altLang="en-US" sz="1100" spc="-174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約　</a:t>
                </a:r>
                <a:r>
                  <a:rPr lang="en-US" altLang="ja-JP" sz="2400" b="1" spc="-174" dirty="0">
                    <a:solidFill>
                      <a:srgbClr val="A30B1A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26.0 </a:t>
                </a:r>
                <a:r>
                  <a:rPr sz="1500" b="1" spc="124" dirty="0">
                    <a:solidFill>
                      <a:srgbClr val="A30B1A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時</a:t>
                </a:r>
                <a:r>
                  <a:rPr sz="1500" b="1" spc="31" dirty="0">
                    <a:solidFill>
                      <a:srgbClr val="A30B1A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間</a:t>
                </a:r>
                <a:endParaRPr sz="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</p:grpSp>
      </p:grpSp>
      <p:sp>
        <p:nvSpPr>
          <p:cNvPr id="136" name="テキスト ボックス 135"/>
          <p:cNvSpPr txBox="1"/>
          <p:nvPr/>
        </p:nvSpPr>
        <p:spPr bwMode="gray">
          <a:xfrm>
            <a:off x="3291398" y="3192501"/>
            <a:ext cx="21327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堅牢性アップ</a:t>
            </a:r>
            <a:endParaRPr lang="en-US" altLang="ja-JP" sz="13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～軽量化と堅牢性の両立</a:t>
            </a:r>
          </a:p>
        </p:txBody>
      </p:sp>
      <p:sp>
        <p:nvSpPr>
          <p:cNvPr id="63" name="テキスト ボックス 2"/>
          <p:cNvSpPr txBox="1">
            <a:spLocks noChangeArrowheads="1"/>
          </p:cNvSpPr>
          <p:nvPr/>
        </p:nvSpPr>
        <p:spPr bwMode="auto">
          <a:xfrm>
            <a:off x="904875" y="2683073"/>
            <a:ext cx="2295525" cy="244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827" tIns="44914" rIns="89827" bIns="44914" anchor="t" anchorCtr="0">
            <a:spAutoFit/>
          </a:bodyPr>
          <a:lstStyle/>
          <a:p>
            <a:pPr>
              <a:lnSpc>
                <a:spcPts val="1179"/>
              </a:lnSpc>
              <a:spcBef>
                <a:spcPts val="94"/>
              </a:spcBef>
            </a:pPr>
            <a:r>
              <a:rPr lang="en-US" altLang="ja-JP" sz="900" dirty="0">
                <a:solidFill>
                  <a:srgbClr val="000000"/>
                </a:solidFill>
                <a:latin typeface="ＭＳ Ｐゴシック"/>
                <a:ea typeface="メイリオ"/>
                <a:cs typeface="Arial"/>
              </a:rPr>
              <a:t>※</a:t>
            </a:r>
            <a:r>
              <a:rPr lang="ja-JP" altLang="en-US" sz="900" dirty="0">
                <a:solidFill>
                  <a:srgbClr val="000000"/>
                </a:solidFill>
                <a:latin typeface="ＭＳ Ｐゴシック"/>
                <a:ea typeface="メイリオ"/>
                <a:cs typeface="Arial"/>
              </a:rPr>
              <a:t>外寸　</a:t>
            </a:r>
            <a:r>
              <a:rPr lang="en-US" sz="900" dirty="0">
                <a:solidFill>
                  <a:srgbClr val="000000"/>
                </a:solidFill>
                <a:latin typeface="ＭＳ Ｐゴシック"/>
                <a:ea typeface="メイリオ"/>
                <a:cs typeface="Arial"/>
              </a:rPr>
              <a:t>30</a:t>
            </a:r>
            <a:r>
              <a:rPr lang="en-US" altLang="ja-JP" sz="900" dirty="0">
                <a:solidFill>
                  <a:srgbClr val="000000"/>
                </a:solidFill>
                <a:latin typeface="ＭＳ Ｐゴシック"/>
                <a:ea typeface="メイリオ"/>
                <a:cs typeface="Arial"/>
              </a:rPr>
              <a:t>8.8</a:t>
            </a:r>
            <a:r>
              <a:rPr lang="en-US" sz="900" dirty="0">
                <a:solidFill>
                  <a:srgbClr val="000000"/>
                </a:solidFill>
                <a:latin typeface="ＭＳ Ｐゴシック"/>
                <a:ea typeface="メイリオ"/>
                <a:cs typeface="Arial"/>
              </a:rPr>
              <a:t> </a:t>
            </a:r>
            <a:r>
              <a:rPr lang="en-US" altLang="ja-JP" sz="900" dirty="0">
                <a:solidFill>
                  <a:srgbClr val="000000"/>
                </a:solidFill>
                <a:latin typeface="ＭＳ Ｐゴシック"/>
                <a:ea typeface="メイリオ"/>
                <a:cs typeface="Arial"/>
              </a:rPr>
              <a:t>× 209</a:t>
            </a:r>
            <a:r>
              <a:rPr lang="ja-JP" altLang="en-US" sz="900" dirty="0">
                <a:solidFill>
                  <a:srgbClr val="000000"/>
                </a:solidFill>
                <a:latin typeface="ＭＳ Ｐゴシック"/>
                <a:ea typeface="メイリオ"/>
                <a:cs typeface="Arial"/>
              </a:rPr>
              <a:t> </a:t>
            </a:r>
            <a:r>
              <a:rPr lang="en-US" sz="900" dirty="0">
                <a:solidFill>
                  <a:srgbClr val="000000"/>
                </a:solidFill>
                <a:latin typeface="ＭＳ Ｐゴシック"/>
                <a:ea typeface="メイリオ"/>
                <a:cs typeface="Arial"/>
              </a:rPr>
              <a:t>x 15.8-17.3 mm</a:t>
            </a:r>
            <a:endParaRPr lang="ja-JP" altLang="en-US" sz="1200" dirty="0">
              <a:latin typeface="ＭＳ Ｐゴシック"/>
              <a:cs typeface="ＭＳ Ｐゴシック"/>
            </a:endParaRPr>
          </a:p>
        </p:txBody>
      </p:sp>
      <p:sp>
        <p:nvSpPr>
          <p:cNvPr id="65" name="object 57">
            <a:extLst>
              <a:ext uri="{FF2B5EF4-FFF2-40B4-BE49-F238E27FC236}">
                <a16:creationId xmlns:a16="http://schemas.microsoft.com/office/drawing/2014/main" id="{8239E6BB-7403-4216-960F-4090C9D2CC33}"/>
              </a:ext>
            </a:extLst>
          </p:cNvPr>
          <p:cNvSpPr/>
          <p:nvPr/>
        </p:nvSpPr>
        <p:spPr bwMode="gray">
          <a:xfrm>
            <a:off x="3524869" y="185639"/>
            <a:ext cx="3009604" cy="327857"/>
          </a:xfrm>
          <a:custGeom>
            <a:avLst/>
            <a:gdLst/>
            <a:ahLst/>
            <a:cxnLst/>
            <a:rect l="l" t="t" r="r" b="b"/>
            <a:pathLst>
              <a:path w="1101725" h="432434">
                <a:moveTo>
                  <a:pt x="1029665" y="0"/>
                </a:moveTo>
                <a:lnTo>
                  <a:pt x="71996" y="0"/>
                </a:lnTo>
                <a:lnTo>
                  <a:pt x="44041" y="5680"/>
                </a:lnTo>
                <a:lnTo>
                  <a:pt x="21148" y="21148"/>
                </a:lnTo>
                <a:lnTo>
                  <a:pt x="5680" y="44041"/>
                </a:lnTo>
                <a:lnTo>
                  <a:pt x="0" y="71996"/>
                </a:lnTo>
                <a:lnTo>
                  <a:pt x="0" y="359994"/>
                </a:lnTo>
                <a:lnTo>
                  <a:pt x="5680" y="387949"/>
                </a:lnTo>
                <a:lnTo>
                  <a:pt x="21148" y="410841"/>
                </a:lnTo>
                <a:lnTo>
                  <a:pt x="44041" y="426309"/>
                </a:lnTo>
                <a:lnTo>
                  <a:pt x="71996" y="431990"/>
                </a:lnTo>
                <a:lnTo>
                  <a:pt x="1029665" y="431990"/>
                </a:lnTo>
                <a:lnTo>
                  <a:pt x="1057620" y="426309"/>
                </a:lnTo>
                <a:lnTo>
                  <a:pt x="1080512" y="410841"/>
                </a:lnTo>
                <a:lnTo>
                  <a:pt x="1095980" y="387949"/>
                </a:lnTo>
                <a:lnTo>
                  <a:pt x="1101661" y="359994"/>
                </a:lnTo>
                <a:lnTo>
                  <a:pt x="1101661" y="71996"/>
                </a:lnTo>
                <a:lnTo>
                  <a:pt x="1095980" y="44041"/>
                </a:lnTo>
                <a:lnTo>
                  <a:pt x="1080512" y="21148"/>
                </a:lnTo>
                <a:lnTo>
                  <a:pt x="1057620" y="5680"/>
                </a:lnTo>
                <a:lnTo>
                  <a:pt x="1029665" y="0"/>
                </a:lnTo>
                <a:close/>
              </a:path>
            </a:pathLst>
          </a:custGeom>
          <a:noFill/>
          <a:ln cap="rnd">
            <a:solidFill>
              <a:schemeClr val="tx1"/>
            </a:solidFill>
          </a:ln>
        </p:spPr>
        <p:txBody>
          <a:bodyPr wrap="square" lIns="0" tIns="35365" rIns="0" bIns="0" rtlCol="0" anchor="ctr"/>
          <a:lstStyle/>
          <a:p>
            <a:pPr marL="1891" algn="ctr">
              <a:lnSpc>
                <a:spcPts val="1768"/>
              </a:lnSpc>
              <a:spcBef>
                <a:spcPts val="96"/>
              </a:spcBef>
            </a:pPr>
            <a:r>
              <a:rPr lang="en-US" altLang="ja-JP" sz="1500" b="1" dirty="0"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AI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ノイズ</a:t>
            </a:r>
            <a:r>
              <a:rPr lang="ja-JP" altLang="en-US" sz="1500" b="1" spc="-53" dirty="0"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キャンセリング機能</a:t>
            </a:r>
            <a:endParaRPr lang="ja-JP" altLang="en-US" sz="1100" baseline="30000" dirty="0">
              <a:latin typeface="Meiryo UI" panose="020B0604030504040204" pitchFamily="50" charset="-128"/>
              <a:ea typeface="Meiryo UI" panose="020B0604030504040204" pitchFamily="50" charset="-128"/>
              <a:cs typeface="Fujitsu Sans"/>
            </a:endParaRPr>
          </a:p>
        </p:txBody>
      </p:sp>
      <p:pic>
        <p:nvPicPr>
          <p:cNvPr id="66" name="Picture 2">
            <a:extLst>
              <a:ext uri="{FF2B5EF4-FFF2-40B4-BE49-F238E27FC236}">
                <a16:creationId xmlns:a16="http://schemas.microsoft.com/office/drawing/2014/main" id="{8ABDFBFB-2ECF-421C-BC16-5F38786C55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5" b="20229"/>
          <a:stretch/>
        </p:blipFill>
        <p:spPr bwMode="auto">
          <a:xfrm>
            <a:off x="5255732" y="602654"/>
            <a:ext cx="1461307" cy="761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1E257CBC-0D5C-436D-9AD3-E6A619389994}"/>
              </a:ext>
            </a:extLst>
          </p:cNvPr>
          <p:cNvSpPr txBox="1"/>
          <p:nvPr/>
        </p:nvSpPr>
        <p:spPr bwMode="gray">
          <a:xfrm>
            <a:off x="3483543" y="621768"/>
            <a:ext cx="1772190" cy="860147"/>
          </a:xfrm>
          <a:prstGeom prst="rect">
            <a:avLst/>
          </a:prstGeom>
          <a:noFill/>
        </p:spPr>
        <p:txBody>
          <a:bodyPr wrap="square" lIns="89827" tIns="44914" rIns="89827" bIns="44914" rtlCol="0">
            <a:spAutoFit/>
          </a:bodyPr>
          <a:lstStyle/>
          <a:p>
            <a:pPr>
              <a:lnSpc>
                <a:spcPts val="1474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通話相手のノイズや自分</a:t>
            </a:r>
          </a:p>
          <a:p>
            <a:pPr>
              <a:lnSpc>
                <a:spcPts val="1474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の周りの音もカット。</a:t>
            </a:r>
          </a:p>
          <a:p>
            <a:pPr>
              <a:lnSpc>
                <a:spcPts val="1474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ストレスフリーでオンライン授業に集中。</a:t>
            </a:r>
            <a:endParaRPr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8" name="テキスト ボックス 2"/>
          <p:cNvSpPr txBox="1">
            <a:spLocks noChangeArrowheads="1"/>
          </p:cNvSpPr>
          <p:nvPr/>
        </p:nvSpPr>
        <p:spPr bwMode="auto">
          <a:xfrm>
            <a:off x="3542378" y="4022017"/>
            <a:ext cx="3259967" cy="397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827" tIns="44914" rIns="89827" bIns="44914" anchor="t" anchorCtr="0">
            <a:noAutofit/>
          </a:bodyPr>
          <a:lstStyle/>
          <a:p>
            <a:pPr>
              <a:lnSpc>
                <a:spcPts val="1100"/>
              </a:lnSpc>
              <a:spcBef>
                <a:spcPts val="94"/>
              </a:spcBef>
            </a:pPr>
            <a:r>
              <a:rPr lang="en-US" altLang="ja-JP" sz="9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※</a:t>
            </a:r>
            <a:r>
              <a:rPr lang="ja-JP" altLang="en-US" sz="9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 </a:t>
            </a:r>
            <a:r>
              <a:rPr lang="ja-JP" altLang="en-US" sz="10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落下に対する修理対応は、無料ではありません。</a:t>
            </a:r>
            <a:endParaRPr lang="en-US" altLang="ja-JP" sz="10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  <a:p>
            <a:pPr>
              <a:lnSpc>
                <a:spcPts val="982"/>
              </a:lnSpc>
              <a:spcBef>
                <a:spcPts val="94"/>
              </a:spcBef>
            </a:pPr>
            <a:r>
              <a:rPr lang="ja-JP" altLang="en-US" sz="1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　　</a:t>
            </a:r>
            <a:r>
              <a:rPr lang="ja-JP" altLang="en-US" sz="9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取扱いに注意してください。</a:t>
            </a:r>
            <a:endParaRPr lang="ja-JP" altLang="en-US" sz="9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</p:txBody>
      </p:sp>
      <p:sp>
        <p:nvSpPr>
          <p:cNvPr id="39" name="四角形: 角を丸くする 131">
            <a:extLst>
              <a:ext uri="{FF2B5EF4-FFF2-40B4-BE49-F238E27FC236}">
                <a16:creationId xmlns:a16="http://schemas.microsoft.com/office/drawing/2014/main" id="{850B2BAE-540E-4E39-8FAF-A27AC5D672A8}"/>
              </a:ext>
            </a:extLst>
          </p:cNvPr>
          <p:cNvSpPr/>
          <p:nvPr/>
        </p:nvSpPr>
        <p:spPr bwMode="gray">
          <a:xfrm>
            <a:off x="4339488" y="4604748"/>
            <a:ext cx="1465424" cy="327260"/>
          </a:xfrm>
          <a:prstGeom prst="roundRect">
            <a:avLst/>
          </a:prstGeom>
          <a:solidFill>
            <a:srgbClr val="A30B1A"/>
          </a:solidFill>
          <a:ln w="9525" cap="flat" cmpd="sng" algn="ctr">
            <a:solidFill>
              <a:srgbClr val="A30B1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19738" tIns="59870" rIns="119738" bIns="59870" numCol="1" rtlCol="0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ja-JP" altLang="en-US" sz="1200" b="1" dirty="0">
                <a:solidFill>
                  <a:srgbClr val="FFFFFF"/>
                </a:solidFill>
                <a:latin typeface="Meiryo UI"/>
                <a:ea typeface="Meiryo UI"/>
              </a:rPr>
              <a:t>最新テクノロジー搭載</a:t>
            </a:r>
            <a:endParaRPr lang="ja-JP" altLang="en-US" sz="1100" b="1" dirty="0">
              <a:solidFill>
                <a:srgbClr val="FFFFFF"/>
              </a:solidFill>
              <a:latin typeface="Meiryo UI"/>
              <a:ea typeface="Meiryo UI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CCAA91CC-37BC-4054-BF01-26F8F86C3351}"/>
              </a:ext>
            </a:extLst>
          </p:cNvPr>
          <p:cNvSpPr txBox="1"/>
          <p:nvPr/>
        </p:nvSpPr>
        <p:spPr bwMode="gray">
          <a:xfrm>
            <a:off x="4334115" y="4996589"/>
            <a:ext cx="2490271" cy="710756"/>
          </a:xfrm>
          <a:prstGeom prst="rect">
            <a:avLst/>
          </a:prstGeom>
          <a:noFill/>
        </p:spPr>
        <p:txBody>
          <a:bodyPr wrap="square" lIns="47141" tIns="47141" rIns="47141" bIns="47141" rtlCol="0">
            <a:spAutoFit/>
          </a:bodyPr>
          <a:lstStyle/>
          <a:p>
            <a:pPr marL="90453" indent="-90453">
              <a:lnSpc>
                <a:spcPts val="1571"/>
              </a:lnSpc>
              <a:buClr>
                <a:srgbClr val="A30B1A">
                  <a:lumMod val="60000"/>
                  <a:lumOff val="40000"/>
                </a:srgbClr>
              </a:buClr>
              <a:buFont typeface="Arial" panose="020B0604020202020204" pitchFamily="34" charset="0"/>
              <a:buChar char="•"/>
              <a:defRPr/>
            </a:pPr>
            <a:r>
              <a:rPr lang="ja-JP" altLang="en-US" sz="1100" u="sng" dirty="0">
                <a:solidFill>
                  <a:srgbClr val="A30B1A"/>
                </a:solidFill>
                <a:latin typeface="Meiryo UI"/>
                <a:ea typeface="Meiryo UI"/>
              </a:rPr>
              <a:t>インテル</a:t>
            </a:r>
            <a:r>
              <a:rPr lang="en-US" altLang="ja-JP" sz="1100" u="sng" baseline="30000" dirty="0">
                <a:solidFill>
                  <a:srgbClr val="A30B1A"/>
                </a:solidFill>
                <a:latin typeface="Meiryo UI"/>
                <a:ea typeface="Meiryo UI"/>
              </a:rPr>
              <a:t>®</a:t>
            </a:r>
            <a:r>
              <a:rPr lang="ja-JP" altLang="en-US" sz="1100" dirty="0">
                <a:solidFill>
                  <a:srgbClr val="000000">
                    <a:lumMod val="75000"/>
                    <a:lumOff val="25000"/>
                  </a:srgbClr>
                </a:solidFill>
                <a:latin typeface="Meiryo UI"/>
                <a:ea typeface="Meiryo UI"/>
              </a:rPr>
              <a:t>の </a:t>
            </a:r>
            <a:r>
              <a:rPr lang="en-US" altLang="ja-JP" sz="1100" dirty="0">
                <a:solidFill>
                  <a:srgbClr val="C00000"/>
                </a:solidFill>
                <a:latin typeface="Meiryo UI"/>
                <a:ea typeface="Meiryo UI"/>
              </a:rPr>
              <a:t>CPU</a:t>
            </a:r>
            <a:r>
              <a:rPr lang="ja-JP" altLang="en-US" sz="1100" dirty="0">
                <a:solidFill>
                  <a:srgbClr val="C00000"/>
                </a:solidFill>
                <a:latin typeface="Meiryo UI"/>
                <a:ea typeface="Meiryo UI"/>
              </a:rPr>
              <a:t> </a:t>
            </a:r>
            <a:r>
              <a:rPr lang="en-US" altLang="ja-JP" sz="1100" dirty="0">
                <a:solidFill>
                  <a:srgbClr val="C00000"/>
                </a:solidFill>
                <a:latin typeface="Meiryo UI"/>
                <a:ea typeface="Meiryo UI"/>
              </a:rPr>
              <a:t>Ultra5 </a:t>
            </a:r>
            <a:r>
              <a:rPr lang="ja-JP" altLang="en-US" sz="1100" dirty="0">
                <a:solidFill>
                  <a:srgbClr val="000000">
                    <a:lumMod val="75000"/>
                    <a:lumOff val="25000"/>
                  </a:srgbClr>
                </a:solidFill>
                <a:latin typeface="Meiryo UI"/>
                <a:ea typeface="Meiryo UI"/>
              </a:rPr>
              <a:t>を搭載。</a:t>
            </a:r>
            <a:endParaRPr lang="en-US" altLang="ja-JP" sz="1100" dirty="0">
              <a:solidFill>
                <a:srgbClr val="000000">
                  <a:lumMod val="75000"/>
                  <a:lumOff val="25000"/>
                </a:srgbClr>
              </a:solidFill>
              <a:latin typeface="Meiryo UI"/>
              <a:ea typeface="Meiryo UI"/>
            </a:endParaRPr>
          </a:p>
          <a:p>
            <a:pPr marL="90453" indent="-90453">
              <a:lnSpc>
                <a:spcPts val="1571"/>
              </a:lnSpc>
              <a:buClr>
                <a:srgbClr val="A30B1A">
                  <a:lumMod val="60000"/>
                  <a:lumOff val="40000"/>
                </a:srgbClr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sz="1100" u="sng" dirty="0">
                <a:solidFill>
                  <a:srgbClr val="A30B1A"/>
                </a:solidFill>
                <a:latin typeface="Meiryo UI"/>
                <a:ea typeface="Meiryo UI"/>
              </a:rPr>
              <a:t>Wi-Fi 7</a:t>
            </a:r>
            <a:r>
              <a:rPr lang="ja-JP" altLang="en-US" sz="1100" dirty="0">
                <a:solidFill>
                  <a:srgbClr val="000000">
                    <a:lumMod val="75000"/>
                    <a:lumOff val="25000"/>
                  </a:srgbClr>
                </a:solidFill>
                <a:latin typeface="Meiryo UI"/>
                <a:ea typeface="Meiryo UI"/>
              </a:rPr>
              <a:t>を搭載。従来の</a:t>
            </a:r>
            <a:r>
              <a:rPr lang="en-US" altLang="ja-JP" sz="1100" dirty="0">
                <a:solidFill>
                  <a:srgbClr val="000000">
                    <a:lumMod val="75000"/>
                    <a:lumOff val="25000"/>
                  </a:srgbClr>
                </a:solidFill>
                <a:latin typeface="Meiryo UI"/>
                <a:ea typeface="Meiryo UI"/>
              </a:rPr>
              <a:t>Wi-Fi6</a:t>
            </a:r>
            <a:r>
              <a:rPr lang="ja-JP" altLang="en-US" sz="1100" dirty="0">
                <a:solidFill>
                  <a:srgbClr val="000000">
                    <a:lumMod val="75000"/>
                    <a:lumOff val="25000"/>
                  </a:srgbClr>
                </a:solidFill>
                <a:latin typeface="Meiryo UI"/>
                <a:ea typeface="Meiryo UI"/>
              </a:rPr>
              <a:t>より</a:t>
            </a:r>
            <a:r>
              <a:rPr lang="en-US" altLang="ja-JP" sz="1100" dirty="0">
                <a:solidFill>
                  <a:srgbClr val="000000">
                    <a:lumMod val="75000"/>
                    <a:lumOff val="25000"/>
                  </a:srgbClr>
                </a:solidFill>
                <a:latin typeface="Meiryo UI"/>
                <a:ea typeface="Meiryo UI"/>
              </a:rPr>
              <a:t>  </a:t>
            </a:r>
          </a:p>
          <a:p>
            <a:pPr>
              <a:lnSpc>
                <a:spcPts val="1571"/>
              </a:lnSpc>
              <a:buClr>
                <a:srgbClr val="A30B1A">
                  <a:lumMod val="60000"/>
                  <a:lumOff val="40000"/>
                </a:srgbClr>
              </a:buClr>
              <a:defRPr/>
            </a:pPr>
            <a:r>
              <a:rPr lang="ja-JP" altLang="en-US" sz="1100" dirty="0">
                <a:solidFill>
                  <a:srgbClr val="000000">
                    <a:lumMod val="75000"/>
                    <a:lumOff val="25000"/>
                  </a:srgbClr>
                </a:solidFill>
                <a:latin typeface="Meiryo UI"/>
                <a:ea typeface="Meiryo UI"/>
              </a:rPr>
              <a:t>　速度が約</a:t>
            </a:r>
            <a:r>
              <a:rPr lang="en-US" altLang="ja-JP" sz="1100" dirty="0">
                <a:solidFill>
                  <a:srgbClr val="000000">
                    <a:lumMod val="75000"/>
                    <a:lumOff val="25000"/>
                  </a:srgbClr>
                </a:solidFill>
                <a:latin typeface="Meiryo UI"/>
                <a:ea typeface="Meiryo UI"/>
              </a:rPr>
              <a:t>4.8</a:t>
            </a:r>
            <a:r>
              <a:rPr lang="ja-JP" altLang="en-US" sz="1100" dirty="0">
                <a:solidFill>
                  <a:srgbClr val="000000">
                    <a:lumMod val="75000"/>
                    <a:lumOff val="25000"/>
                  </a:srgbClr>
                </a:solidFill>
                <a:latin typeface="Meiryo UI"/>
                <a:ea typeface="Meiryo UI"/>
              </a:rPr>
              <a:t>倍。安定した通信環境。</a:t>
            </a:r>
            <a:endParaRPr lang="en-US" altLang="ja-JP" sz="1100" dirty="0">
              <a:solidFill>
                <a:srgbClr val="000000">
                  <a:lumMod val="75000"/>
                  <a:lumOff val="25000"/>
                </a:srgbClr>
              </a:solidFill>
              <a:latin typeface="Meiryo UI"/>
              <a:ea typeface="Meiryo UI"/>
            </a:endParaRPr>
          </a:p>
        </p:txBody>
      </p:sp>
      <p:sp>
        <p:nvSpPr>
          <p:cNvPr id="44" name="テキスト ボックス 130"/>
          <p:cNvSpPr txBox="1"/>
          <p:nvPr/>
        </p:nvSpPr>
        <p:spPr>
          <a:xfrm>
            <a:off x="4339488" y="6798366"/>
            <a:ext cx="2462857" cy="2978798"/>
          </a:xfrm>
          <a:prstGeom prst="rect">
            <a:avLst/>
          </a:prstGeom>
          <a:pattFill prst="pct25">
            <a:fgClr>
              <a:srgbClr val="FFFF00"/>
            </a:fgClr>
            <a:bgClr>
              <a:sysClr val="window" lastClr="FFFFFF"/>
            </a:bgClr>
          </a:pattFill>
          <a:ln>
            <a:solidFill>
              <a:schemeClr val="tx1"/>
            </a:solidFill>
          </a:ln>
        </p:spPr>
        <p:txBody>
          <a:bodyPr wrap="square" lIns="94282" tIns="94282" rIns="94282" bIns="94282" rtlCol="0">
            <a:noAutofit/>
          </a:bodyPr>
          <a:lstStyle/>
          <a:p>
            <a:pPr>
              <a:lnSpc>
                <a:spcPts val="1800"/>
              </a:lnSpc>
            </a:pPr>
            <a:r>
              <a:rPr lang="ja-JP" altLang="en-US" sz="1200" b="1" dirty="0">
                <a:solidFill>
                  <a:srgbClr val="094BB7"/>
                </a:solidFill>
                <a:latin typeface="+mj-lt"/>
                <a:ea typeface="メイリオ"/>
                <a:cs typeface="ＭＳ Ｐゴシック"/>
              </a:rPr>
              <a:t>「パソコンを実家に送って欲しい」という方には、</a:t>
            </a:r>
            <a:endParaRPr lang="en-US" altLang="ja-JP" sz="1200" b="1" dirty="0">
              <a:solidFill>
                <a:srgbClr val="094BB7"/>
              </a:solidFill>
              <a:latin typeface="+mj-lt"/>
              <a:ea typeface="メイリオ"/>
              <a:cs typeface="ＭＳ Ｐゴシック"/>
            </a:endParaRPr>
          </a:p>
          <a:p>
            <a:pPr>
              <a:lnSpc>
                <a:spcPts val="1800"/>
              </a:lnSpc>
            </a:pPr>
            <a:r>
              <a:rPr lang="ja-JP" altLang="en-US" sz="1200" b="1" dirty="0">
                <a:solidFill>
                  <a:srgbClr val="094BB7"/>
                </a:solidFill>
                <a:latin typeface="+mj-lt"/>
                <a:ea typeface="メイリオ"/>
                <a:cs typeface="ＭＳ Ｐゴシック"/>
              </a:rPr>
              <a:t>「ゆうパック」（着払い）で  </a:t>
            </a:r>
            <a:endParaRPr lang="en-US" altLang="ja-JP" sz="1200" b="1" dirty="0">
              <a:solidFill>
                <a:srgbClr val="094BB7"/>
              </a:solidFill>
              <a:latin typeface="+mj-lt"/>
              <a:ea typeface="メイリオ"/>
              <a:cs typeface="ＭＳ Ｐゴシック"/>
            </a:endParaRPr>
          </a:p>
          <a:p>
            <a:pPr>
              <a:lnSpc>
                <a:spcPts val="1800"/>
              </a:lnSpc>
            </a:pPr>
            <a:r>
              <a:rPr lang="ja-JP" altLang="en-US" sz="1200" b="1" dirty="0">
                <a:solidFill>
                  <a:srgbClr val="094BB7"/>
                </a:solidFill>
                <a:latin typeface="+mj-lt"/>
                <a:ea typeface="メイリオ"/>
                <a:cs typeface="ＭＳ Ｐゴシック"/>
              </a:rPr>
              <a:t>お送りします。</a:t>
            </a:r>
            <a:endParaRPr lang="ja-JP" altLang="en-US" sz="1200" b="1" dirty="0">
              <a:solidFill>
                <a:srgbClr val="094BB7"/>
              </a:solidFill>
              <a:latin typeface="+mj-lt"/>
              <a:cs typeface="ＭＳ Ｐゴシック"/>
            </a:endParaRPr>
          </a:p>
          <a:p>
            <a:pPr>
              <a:lnSpc>
                <a:spcPts val="600"/>
              </a:lnSpc>
            </a:pPr>
            <a:r>
              <a:rPr lang="en-US" sz="1300" dirty="0">
                <a:latin typeface="メイリオ"/>
                <a:cs typeface="ＭＳ Ｐゴシック"/>
              </a:rPr>
              <a:t> </a:t>
            </a:r>
            <a:endParaRPr lang="ja-JP" altLang="en-US" sz="1600" dirty="0">
              <a:latin typeface="ＭＳ Ｐゴシック"/>
              <a:cs typeface="ＭＳ Ｐゴシック"/>
            </a:endParaRPr>
          </a:p>
          <a:p>
            <a:pPr>
              <a:lnSpc>
                <a:spcPts val="1964"/>
              </a:lnSpc>
            </a:pPr>
            <a:r>
              <a:rPr lang="ja-JP" altLang="en-US" sz="1200" dirty="0">
                <a:latin typeface="ＭＳ Ｐゴシック"/>
                <a:ea typeface="メイリオ"/>
                <a:cs typeface="ＭＳ Ｐゴシック"/>
              </a:rPr>
              <a:t>▼ </a:t>
            </a:r>
            <a:r>
              <a:rPr lang="ja-JP" altLang="en-US" sz="1200" dirty="0">
                <a:latin typeface="+mj-lt"/>
                <a:ea typeface="メイリオ"/>
                <a:cs typeface="ＭＳ Ｐゴシック"/>
              </a:rPr>
              <a:t>料金の目安は以下の通りです。</a:t>
            </a:r>
            <a:endParaRPr lang="ja-JP" altLang="en-US" sz="1600" dirty="0">
              <a:latin typeface="+mj-lt"/>
              <a:cs typeface="ＭＳ Ｐゴシック"/>
            </a:endParaRPr>
          </a:p>
          <a:p>
            <a:pPr>
              <a:lnSpc>
                <a:spcPts val="1800"/>
              </a:lnSpc>
            </a:pP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① 山梨県内</a:t>
            </a:r>
            <a:r>
              <a:rPr lang="en-US" sz="1100" dirty="0">
                <a:latin typeface="+mj-lt"/>
                <a:ea typeface="メイリオ"/>
                <a:cs typeface="ＭＳ Ｐゴシック"/>
              </a:rPr>
              <a:t> </a:t>
            </a: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　</a:t>
            </a:r>
            <a:r>
              <a:rPr lang="en-US" sz="1100" dirty="0">
                <a:latin typeface="+mj-lt"/>
                <a:ea typeface="メイリオ"/>
                <a:cs typeface="ＭＳ Ｐゴシック"/>
              </a:rPr>
              <a:t>1,</a:t>
            </a:r>
            <a:r>
              <a:rPr lang="en-US" altLang="ja-JP" sz="1100" dirty="0">
                <a:latin typeface="+mj-lt"/>
                <a:ea typeface="メイリオ"/>
                <a:cs typeface="ＭＳ Ｐゴシック"/>
              </a:rPr>
              <a:t>010</a:t>
            </a: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円</a:t>
            </a:r>
            <a:endParaRPr lang="ja-JP" altLang="en-US" sz="1100" dirty="0">
              <a:latin typeface="+mj-lt"/>
              <a:cs typeface="ＭＳ Ｐゴシック"/>
            </a:endParaRPr>
          </a:p>
          <a:p>
            <a:pPr>
              <a:lnSpc>
                <a:spcPts val="1800"/>
              </a:lnSpc>
            </a:pP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② 関東・東海・</a:t>
            </a:r>
          </a:p>
          <a:p>
            <a:pPr>
              <a:lnSpc>
                <a:spcPts val="1800"/>
              </a:lnSpc>
            </a:pP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　　信越・ 北陸・東北　</a:t>
            </a:r>
            <a:r>
              <a:rPr lang="en-US" altLang="ja-JP" sz="1100" dirty="0">
                <a:latin typeface="+mj-lt"/>
                <a:ea typeface="メイリオ"/>
                <a:cs typeface="ＭＳ Ｐゴシック"/>
              </a:rPr>
              <a:t>1,080</a:t>
            </a: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円 </a:t>
            </a:r>
            <a:endParaRPr lang="en-US" altLang="ja-JP" sz="1100" dirty="0">
              <a:latin typeface="+mj-lt"/>
              <a:ea typeface="メイリオ"/>
              <a:cs typeface="ＭＳ Ｐゴシック"/>
            </a:endParaRPr>
          </a:p>
          <a:p>
            <a:pPr>
              <a:lnSpc>
                <a:spcPts val="1800"/>
              </a:lnSpc>
            </a:pP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③ 近畿</a:t>
            </a:r>
            <a:r>
              <a:rPr lang="en-US" sz="1100" dirty="0">
                <a:latin typeface="+mj-lt"/>
                <a:ea typeface="メイリオ"/>
                <a:cs typeface="ＭＳ Ｐゴシック"/>
              </a:rPr>
              <a:t> </a:t>
            </a: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　</a:t>
            </a:r>
            <a:r>
              <a:rPr lang="en-US" sz="1100" dirty="0">
                <a:latin typeface="+mj-lt"/>
                <a:ea typeface="メイリオ"/>
                <a:cs typeface="ＭＳ Ｐゴシック"/>
              </a:rPr>
              <a:t>1,</a:t>
            </a:r>
            <a:r>
              <a:rPr lang="en-US" altLang="ja-JP" sz="1100" dirty="0">
                <a:latin typeface="+mj-lt"/>
                <a:ea typeface="メイリオ"/>
                <a:cs typeface="ＭＳ Ｐゴシック"/>
              </a:rPr>
              <a:t>19</a:t>
            </a:r>
            <a:r>
              <a:rPr lang="en-US" sz="1100" dirty="0">
                <a:latin typeface="+mj-lt"/>
                <a:ea typeface="メイリオ"/>
                <a:cs typeface="ＭＳ Ｐゴシック"/>
              </a:rPr>
              <a:t>0</a:t>
            </a: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円</a:t>
            </a:r>
            <a:endParaRPr lang="ja-JP" altLang="en-US" sz="1100" dirty="0">
              <a:latin typeface="+mj-lt"/>
              <a:cs typeface="ＭＳ Ｐゴシック"/>
            </a:endParaRPr>
          </a:p>
          <a:p>
            <a:pPr>
              <a:lnSpc>
                <a:spcPts val="1800"/>
              </a:lnSpc>
            </a:pP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④ 中国・四国</a:t>
            </a:r>
            <a:r>
              <a:rPr lang="en-US" sz="1100" dirty="0">
                <a:latin typeface="+mj-lt"/>
                <a:ea typeface="メイリオ"/>
                <a:cs typeface="ＭＳ Ｐゴシック"/>
              </a:rPr>
              <a:t> </a:t>
            </a: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　</a:t>
            </a:r>
            <a:r>
              <a:rPr lang="en-US" sz="1100" dirty="0">
                <a:latin typeface="+mj-lt"/>
                <a:ea typeface="メイリオ"/>
                <a:cs typeface="ＭＳ Ｐゴシック"/>
              </a:rPr>
              <a:t>1,</a:t>
            </a:r>
            <a:r>
              <a:rPr lang="en-US" altLang="ja-JP" sz="1100" dirty="0">
                <a:latin typeface="+mj-lt"/>
                <a:ea typeface="メイリオ"/>
                <a:cs typeface="ＭＳ Ｐゴシック"/>
              </a:rPr>
              <a:t>32</a:t>
            </a:r>
            <a:r>
              <a:rPr lang="en-US" sz="1100" dirty="0">
                <a:latin typeface="+mj-lt"/>
                <a:ea typeface="メイリオ"/>
                <a:cs typeface="ＭＳ Ｐゴシック"/>
              </a:rPr>
              <a:t>0</a:t>
            </a: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円</a:t>
            </a:r>
            <a:endParaRPr lang="ja-JP" altLang="en-US" sz="1100" dirty="0">
              <a:latin typeface="+mj-lt"/>
              <a:cs typeface="ＭＳ Ｐゴシック"/>
            </a:endParaRPr>
          </a:p>
          <a:p>
            <a:pPr>
              <a:lnSpc>
                <a:spcPts val="1800"/>
              </a:lnSpc>
            </a:pP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⑤ 九州，北海道</a:t>
            </a:r>
            <a:r>
              <a:rPr lang="en-US" sz="1100" dirty="0">
                <a:latin typeface="+mj-lt"/>
                <a:ea typeface="メイリオ"/>
                <a:cs typeface="ＭＳ Ｐゴシック"/>
              </a:rPr>
              <a:t> </a:t>
            </a: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　</a:t>
            </a:r>
            <a:r>
              <a:rPr lang="en-US" sz="1100" dirty="0">
                <a:latin typeface="+mj-lt"/>
                <a:ea typeface="メイリオ"/>
                <a:cs typeface="ＭＳ Ｐゴシック"/>
              </a:rPr>
              <a:t>1,</a:t>
            </a:r>
            <a:r>
              <a:rPr lang="en-US" altLang="ja-JP" sz="1100" dirty="0">
                <a:latin typeface="+mj-lt"/>
                <a:ea typeface="メイリオ"/>
                <a:cs typeface="ＭＳ Ｐゴシック"/>
              </a:rPr>
              <a:t>59</a:t>
            </a:r>
            <a:r>
              <a:rPr lang="en-US" sz="1100" dirty="0">
                <a:latin typeface="+mj-lt"/>
                <a:ea typeface="メイリオ"/>
                <a:cs typeface="ＭＳ Ｐゴシック"/>
              </a:rPr>
              <a:t>0</a:t>
            </a: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円 </a:t>
            </a:r>
            <a:endParaRPr lang="ja-JP" altLang="en-US" sz="1100" dirty="0">
              <a:latin typeface="+mj-lt"/>
              <a:cs typeface="ＭＳ Ｐゴシック"/>
            </a:endParaRPr>
          </a:p>
          <a:p>
            <a:pPr>
              <a:lnSpc>
                <a:spcPts val="1800"/>
              </a:lnSpc>
            </a:pP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⑥ 沖縄　</a:t>
            </a:r>
            <a:r>
              <a:rPr lang="en-US" sz="1100" dirty="0">
                <a:latin typeface="+mj-lt"/>
                <a:ea typeface="メイリオ"/>
                <a:cs typeface="ＭＳ Ｐゴシック"/>
              </a:rPr>
              <a:t> 1,</a:t>
            </a:r>
            <a:r>
              <a:rPr lang="en-US" altLang="ja-JP" sz="1100" dirty="0">
                <a:latin typeface="+mj-lt"/>
                <a:ea typeface="メイリオ"/>
                <a:cs typeface="ＭＳ Ｐゴシック"/>
              </a:rPr>
              <a:t>69</a:t>
            </a:r>
            <a:r>
              <a:rPr lang="en-US" sz="1100" dirty="0">
                <a:latin typeface="+mj-lt"/>
                <a:ea typeface="メイリオ"/>
                <a:cs typeface="ＭＳ Ｐゴシック"/>
              </a:rPr>
              <a:t>0</a:t>
            </a:r>
            <a:r>
              <a:rPr lang="ja-JP" altLang="en-US" sz="1100" dirty="0">
                <a:latin typeface="+mj-lt"/>
                <a:ea typeface="メイリオ"/>
                <a:cs typeface="ＭＳ Ｐゴシック"/>
              </a:rPr>
              <a:t>円</a:t>
            </a:r>
            <a:endParaRPr lang="ja-JP" altLang="en-US" sz="1100" dirty="0">
              <a:latin typeface="+mj-lt"/>
              <a:cs typeface="ＭＳ Ｐゴシック"/>
            </a:endParaRPr>
          </a:p>
        </p:txBody>
      </p:sp>
      <p:pic>
        <p:nvPicPr>
          <p:cNvPr id="43" name="図 42">
            <a:extLst>
              <a:ext uri="{FF2B5EF4-FFF2-40B4-BE49-F238E27FC236}">
                <a16:creationId xmlns:a16="http://schemas.microsoft.com/office/drawing/2014/main" id="{7AD6D394-417F-AD59-3C0C-6FFB2930EF72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516" t="34414" r="9533" b="34131"/>
          <a:stretch>
            <a:fillRect/>
          </a:stretch>
        </p:blipFill>
        <p:spPr>
          <a:xfrm>
            <a:off x="981075" y="1771245"/>
            <a:ext cx="2181225" cy="607556"/>
          </a:xfrm>
          <a:prstGeom prst="rect">
            <a:avLst/>
          </a:prstGeom>
        </p:spPr>
      </p:pic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D73BD13F-8C13-43DB-A648-A402683634AA}"/>
              </a:ext>
            </a:extLst>
          </p:cNvPr>
          <p:cNvGrpSpPr/>
          <p:nvPr/>
        </p:nvGrpSpPr>
        <p:grpSpPr>
          <a:xfrm>
            <a:off x="181125" y="1404971"/>
            <a:ext cx="2972598" cy="1736166"/>
            <a:chOff x="602249" y="1704372"/>
            <a:chExt cx="2794429" cy="1051923"/>
          </a:xfrm>
        </p:grpSpPr>
        <p:sp>
          <p:nvSpPr>
            <p:cNvPr id="36" name="角丸四角形 35"/>
            <p:cNvSpPr/>
            <p:nvPr/>
          </p:nvSpPr>
          <p:spPr>
            <a:xfrm>
              <a:off x="602249" y="1704372"/>
              <a:ext cx="2794429" cy="1051923"/>
            </a:xfrm>
            <a:prstGeom prst="roundRect">
              <a:avLst/>
            </a:prstGeom>
            <a:solidFill>
              <a:srgbClr val="FAFAF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 dirty="0">
                <a:solidFill>
                  <a:srgbClr val="7F7F7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7" name="object 19"/>
            <p:cNvSpPr txBox="1"/>
            <p:nvPr/>
          </p:nvSpPr>
          <p:spPr bwMode="gray">
            <a:xfrm>
              <a:off x="691050" y="2341932"/>
              <a:ext cx="2623910" cy="231231"/>
            </a:xfrm>
            <a:prstGeom prst="rect">
              <a:avLst/>
            </a:prstGeom>
          </p:spPr>
          <p:txBody>
            <a:bodyPr vert="horz" wrap="square" lIns="0" tIns="12189" rIns="0" bIns="0" rtlCol="0">
              <a:spAutoFit/>
            </a:bodyPr>
            <a:lstStyle/>
            <a:p>
              <a:pPr marL="12604">
                <a:spcBef>
                  <a:spcPts val="96"/>
                </a:spcBef>
              </a:pPr>
              <a:r>
                <a:rPr sz="1100" spc="-31" dirty="0" err="1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厚</a:t>
              </a:r>
              <a:r>
                <a:rPr sz="1100" dirty="0" err="1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み</a:t>
              </a:r>
              <a:r>
                <a:rPr sz="1100" spc="-49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ja-JP" altLang="en-US" sz="1100" spc="-249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約  　</a:t>
              </a:r>
              <a:r>
                <a:rPr sz="2400" b="1" spc="-174" dirty="0">
                  <a:solidFill>
                    <a:srgbClr val="A30B1A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1</a:t>
              </a:r>
              <a:r>
                <a:rPr lang="en-US" sz="2400" b="1" spc="-174" dirty="0">
                  <a:solidFill>
                    <a:srgbClr val="A30B1A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6</a:t>
              </a:r>
              <a:r>
                <a:rPr lang="en-US" altLang="ja-JP" sz="2400" b="1" spc="-174" dirty="0">
                  <a:solidFill>
                    <a:srgbClr val="A30B1A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.3</a:t>
              </a:r>
              <a:r>
                <a:rPr lang="en-US" sz="2400" b="1" spc="-174" dirty="0">
                  <a:solidFill>
                    <a:srgbClr val="ED1C24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sz="2400" b="1" spc="-886" dirty="0">
                  <a:solidFill>
                    <a:srgbClr val="ED1C24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sz="1100" spc="-33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m</a:t>
              </a:r>
              <a:r>
                <a:rPr lang="en-US" sz="1100" spc="-33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m</a:t>
              </a:r>
              <a:r>
                <a:rPr lang="ja-JP" altLang="en-US" sz="1100" spc="-33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－</a:t>
              </a:r>
              <a:r>
                <a:rPr lang="en-US" sz="1200" b="1" spc="-174" dirty="0">
                  <a:solidFill>
                    <a:srgbClr val="A30B1A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sz="2400" b="1" spc="-174" dirty="0">
                  <a:solidFill>
                    <a:srgbClr val="A30B1A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1</a:t>
              </a:r>
              <a:r>
                <a:rPr lang="en-US" altLang="ja-JP" sz="2400" b="1" spc="-174" dirty="0">
                  <a:solidFill>
                    <a:srgbClr val="A30B1A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7.8</a:t>
              </a:r>
              <a:r>
                <a:rPr lang="en-US" sz="1200" b="1" spc="-174" dirty="0">
                  <a:solidFill>
                    <a:srgbClr val="ED1C24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sz="1200" b="1" spc="-886" dirty="0">
                  <a:solidFill>
                    <a:srgbClr val="ED1C24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sz="1100" spc="-33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mm</a:t>
              </a:r>
              <a:endParaRPr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pic>
        <p:nvPicPr>
          <p:cNvPr id="45" name="図 44">
            <a:extLst>
              <a:ext uri="{FF2B5EF4-FFF2-40B4-BE49-F238E27FC236}">
                <a16:creationId xmlns:a16="http://schemas.microsoft.com/office/drawing/2014/main" id="{7AD6D394-417F-AD59-3C0C-6FFB2930EF72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516" t="34414" r="9533" b="34131"/>
          <a:stretch>
            <a:fillRect/>
          </a:stretch>
        </p:blipFill>
        <p:spPr>
          <a:xfrm>
            <a:off x="766762" y="1911843"/>
            <a:ext cx="2181225" cy="607556"/>
          </a:xfrm>
          <a:prstGeom prst="rect">
            <a:avLst/>
          </a:prstGeom>
        </p:spPr>
      </p:pic>
      <p:sp>
        <p:nvSpPr>
          <p:cNvPr id="52" name="テキスト ボックス 2"/>
          <p:cNvSpPr txBox="1">
            <a:spLocks noChangeArrowheads="1"/>
          </p:cNvSpPr>
          <p:nvPr/>
        </p:nvSpPr>
        <p:spPr bwMode="auto">
          <a:xfrm>
            <a:off x="346378" y="2850399"/>
            <a:ext cx="2807345" cy="244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827" tIns="44914" rIns="89827" bIns="44914" anchor="t" anchorCtr="0">
            <a:spAutoFit/>
          </a:bodyPr>
          <a:lstStyle/>
          <a:p>
            <a:pPr>
              <a:lnSpc>
                <a:spcPts val="1179"/>
              </a:lnSpc>
              <a:spcBef>
                <a:spcPts val="94"/>
              </a:spcBef>
            </a:pPr>
            <a:r>
              <a:rPr lang="en-US" altLang="ja-JP" sz="900" dirty="0">
                <a:solidFill>
                  <a:srgbClr val="000000"/>
                </a:solidFill>
                <a:latin typeface="ＭＳ Ｐゴシック"/>
                <a:ea typeface="メイリオ"/>
                <a:cs typeface="Arial"/>
              </a:rPr>
              <a:t>※</a:t>
            </a:r>
            <a:r>
              <a:rPr lang="ja-JP" altLang="en-US" sz="900" dirty="0">
                <a:solidFill>
                  <a:srgbClr val="000000"/>
                </a:solidFill>
                <a:latin typeface="ＭＳ Ｐゴシック"/>
                <a:ea typeface="メイリオ"/>
                <a:cs typeface="Arial"/>
              </a:rPr>
              <a:t>外寸　</a:t>
            </a:r>
            <a:r>
              <a:rPr lang="en-US" altLang="ja-JP" sz="1000" dirty="0">
                <a:solidFill>
                  <a:srgbClr val="000000"/>
                </a:solidFill>
                <a:latin typeface="ＭＳ Ｐゴシック"/>
                <a:ea typeface="メイリオ"/>
                <a:cs typeface="Arial"/>
              </a:rPr>
              <a:t>308.8×209×16.3-17.8mm</a:t>
            </a:r>
            <a:r>
              <a:rPr lang="ja-JP" altLang="en-US" sz="800" dirty="0">
                <a:solidFill>
                  <a:srgbClr val="000000"/>
                </a:solidFill>
                <a:latin typeface="ＭＳ Ｐゴシック"/>
                <a:ea typeface="メイリオ"/>
                <a:cs typeface="Arial"/>
              </a:rPr>
              <a:t>（突起部含まず）</a:t>
            </a:r>
            <a:endParaRPr lang="ja-JP" altLang="en-US" sz="800" dirty="0">
              <a:latin typeface="ＭＳ Ｐゴシック"/>
              <a:cs typeface="ＭＳ Ｐゴシック"/>
            </a:endParaRPr>
          </a:p>
        </p:txBody>
      </p:sp>
      <p:pic>
        <p:nvPicPr>
          <p:cNvPr id="53" name="図 52" descr="バブル チャート が含まれている画像&#10;&#10;自動的に生成された説明">
            <a:extLst>
              <a:ext uri="{FF2B5EF4-FFF2-40B4-BE49-F238E27FC236}">
                <a16:creationId xmlns:a16="http://schemas.microsoft.com/office/drawing/2014/main" id="{CF96A79F-7583-4402-86DB-9283D5E8C7C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900" t="24687" r="68192" b="59994"/>
          <a:stretch/>
        </p:blipFill>
        <p:spPr>
          <a:xfrm>
            <a:off x="3564420" y="1460071"/>
            <a:ext cx="674206" cy="614952"/>
          </a:xfrm>
          <a:prstGeom prst="rect">
            <a:avLst/>
          </a:prstGeom>
        </p:spPr>
      </p:pic>
      <p:sp>
        <p:nvSpPr>
          <p:cNvPr id="54" name="Rectangle 533"/>
          <p:cNvSpPr>
            <a:spLocks noChangeArrowheads="1"/>
          </p:cNvSpPr>
          <p:nvPr/>
        </p:nvSpPr>
        <p:spPr bwMode="auto">
          <a:xfrm>
            <a:off x="4238626" y="1460071"/>
            <a:ext cx="2501171" cy="5129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400"/>
              </a:lnSpc>
            </a:pPr>
            <a:r>
              <a:rPr lang="ja-JP" altLang="en-US" sz="1000" dirty="0">
                <a:solidFill>
                  <a:srgbClr val="000000"/>
                </a:solidFill>
                <a:latin typeface="+mj-lt"/>
                <a:ea typeface="メイリオ"/>
              </a:rPr>
              <a:t>◆周囲の人の声を拾う</a:t>
            </a:r>
          </a:p>
          <a:p>
            <a:pPr>
              <a:lnSpc>
                <a:spcPts val="1300"/>
              </a:lnSpc>
            </a:pPr>
            <a:r>
              <a:rPr lang="ja-JP" altLang="en-US" sz="900" dirty="0">
                <a:solidFill>
                  <a:srgbClr val="000000"/>
                </a:solidFill>
                <a:latin typeface="+mj-lt"/>
                <a:ea typeface="メイリオ"/>
              </a:rPr>
              <a:t>ノイズカットし、マイク正面およびマイク周辺の人の声は拾います。</a:t>
            </a:r>
            <a:endParaRPr lang="en-US" altLang="ja-JP" sz="900" dirty="0">
              <a:solidFill>
                <a:srgbClr val="000000"/>
              </a:solidFill>
              <a:latin typeface="+mj-lt"/>
              <a:ea typeface="メイリオ"/>
            </a:endParaRPr>
          </a:p>
        </p:txBody>
      </p:sp>
      <p:pic>
        <p:nvPicPr>
          <p:cNvPr id="55" name="図 54" descr="バブル チャート が含まれている画像&#10;&#10;自動的に生成された説明">
            <a:extLst>
              <a:ext uri="{FF2B5EF4-FFF2-40B4-BE49-F238E27FC236}">
                <a16:creationId xmlns:a16="http://schemas.microsoft.com/office/drawing/2014/main" id="{CF96A79F-7583-4402-86DB-9283D5E8C7C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900" t="46337" r="68191" b="38443"/>
          <a:stretch/>
        </p:blipFill>
        <p:spPr>
          <a:xfrm>
            <a:off x="3565653" y="2006437"/>
            <a:ext cx="674206" cy="610993"/>
          </a:xfrm>
          <a:prstGeom prst="rect">
            <a:avLst/>
          </a:prstGeom>
        </p:spPr>
      </p:pic>
      <p:sp>
        <p:nvSpPr>
          <p:cNvPr id="56" name="Rectangle 533"/>
          <p:cNvSpPr>
            <a:spLocks noChangeArrowheads="1"/>
          </p:cNvSpPr>
          <p:nvPr/>
        </p:nvSpPr>
        <p:spPr bwMode="auto">
          <a:xfrm>
            <a:off x="3567162" y="2556384"/>
            <a:ext cx="3175377" cy="538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200"/>
              </a:lnSpc>
            </a:pPr>
            <a:endParaRPr lang="en-US" altLang="ja-JP" sz="1000" dirty="0">
              <a:solidFill>
                <a:srgbClr val="000000"/>
              </a:solidFill>
              <a:latin typeface="+mj-lt"/>
              <a:ea typeface="メイリオ"/>
            </a:endParaRPr>
          </a:p>
          <a:p>
            <a:pPr>
              <a:lnSpc>
                <a:spcPts val="1400"/>
              </a:lnSpc>
            </a:pPr>
            <a:r>
              <a:rPr lang="ja-JP" altLang="en-US" sz="1000" dirty="0">
                <a:solidFill>
                  <a:srgbClr val="000000"/>
                </a:solidFill>
                <a:latin typeface="+mj-lt"/>
                <a:ea typeface="メイリオ"/>
              </a:rPr>
              <a:t>　◆リスニング</a:t>
            </a:r>
            <a:endParaRPr lang="en-US" altLang="ja-JP" sz="1000" dirty="0">
              <a:solidFill>
                <a:srgbClr val="000000"/>
              </a:solidFill>
              <a:latin typeface="+mj-lt"/>
              <a:ea typeface="メイリオ"/>
            </a:endParaRPr>
          </a:p>
          <a:p>
            <a:pPr>
              <a:lnSpc>
                <a:spcPts val="1300"/>
              </a:lnSpc>
            </a:pPr>
            <a:r>
              <a:rPr lang="ja-JP" altLang="en-US" sz="900" dirty="0">
                <a:solidFill>
                  <a:srgbClr val="000000"/>
                </a:solidFill>
                <a:latin typeface="+mj-lt"/>
                <a:ea typeface="メイリオ"/>
                <a:cs typeface="ＭＳ Ｐゴシック"/>
              </a:rPr>
              <a:t>　オンライン通話アプリの利用時、通話相手からのノイズを</a:t>
            </a:r>
          </a:p>
          <a:p>
            <a:pPr>
              <a:lnSpc>
                <a:spcPts val="1300"/>
              </a:lnSpc>
            </a:pPr>
            <a:r>
              <a:rPr lang="ja-JP" altLang="en-US" sz="900" dirty="0">
                <a:solidFill>
                  <a:srgbClr val="000000"/>
                </a:solidFill>
                <a:latin typeface="+mj-lt"/>
                <a:ea typeface="メイリオ"/>
                <a:cs typeface="ＭＳ Ｐゴシック"/>
              </a:rPr>
              <a:t>　カットします。</a:t>
            </a:r>
            <a:endParaRPr lang="ja-JP" altLang="en-US" sz="1100" dirty="0">
              <a:latin typeface="+mj-lt"/>
              <a:cs typeface="ＭＳ Ｐゴシック"/>
            </a:endParaRPr>
          </a:p>
        </p:txBody>
      </p:sp>
      <p:sp>
        <p:nvSpPr>
          <p:cNvPr id="57" name="Rectangle 533"/>
          <p:cNvSpPr>
            <a:spLocks noChangeArrowheads="1"/>
          </p:cNvSpPr>
          <p:nvPr/>
        </p:nvSpPr>
        <p:spPr bwMode="auto">
          <a:xfrm>
            <a:off x="4239859" y="2006438"/>
            <a:ext cx="2501171" cy="5129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400"/>
              </a:lnSpc>
            </a:pPr>
            <a:r>
              <a:rPr lang="ja-JP" altLang="en-US" sz="1000" dirty="0">
                <a:solidFill>
                  <a:srgbClr val="000000"/>
                </a:solidFill>
                <a:latin typeface="+mj-lt"/>
                <a:ea typeface="メイリオ"/>
              </a:rPr>
              <a:t>◆周囲の人の声をカット</a:t>
            </a:r>
          </a:p>
          <a:p>
            <a:pPr>
              <a:lnSpc>
                <a:spcPts val="1300"/>
              </a:lnSpc>
            </a:pPr>
            <a:r>
              <a:rPr lang="ja-JP" altLang="en-US" sz="900" dirty="0">
                <a:solidFill>
                  <a:srgbClr val="000000"/>
                </a:solidFill>
                <a:latin typeface="+mj-lt"/>
                <a:ea typeface="メイリオ"/>
              </a:rPr>
              <a:t>ノイズカットし、マイク正面の人の声だけを拾います。周辺の人の声はカットします。</a:t>
            </a:r>
            <a:endParaRPr lang="en-US" altLang="ja-JP" sz="900" dirty="0">
              <a:solidFill>
                <a:srgbClr val="000000"/>
              </a:solidFill>
              <a:latin typeface="+mj-lt"/>
              <a:ea typeface="メイリオ"/>
            </a:endParaRPr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D4E88213-EFCA-6540-ABD4-0560201A2D8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14892"/>
          <a:stretch/>
        </p:blipFill>
        <p:spPr>
          <a:xfrm>
            <a:off x="5489211" y="3183515"/>
            <a:ext cx="1250586" cy="847554"/>
          </a:xfrm>
          <a:prstGeom prst="rect">
            <a:avLst/>
          </a:prstGeom>
        </p:spPr>
      </p:pic>
      <p:sp>
        <p:nvSpPr>
          <p:cNvPr id="61" name="Rectangle 533"/>
          <p:cNvSpPr>
            <a:spLocks noChangeArrowheads="1"/>
          </p:cNvSpPr>
          <p:nvPr/>
        </p:nvSpPr>
        <p:spPr bwMode="auto">
          <a:xfrm>
            <a:off x="3754792" y="3698784"/>
            <a:ext cx="1734419" cy="2821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ja-JP" altLang="en-US" sz="800" dirty="0">
                <a:solidFill>
                  <a:srgbClr val="000000"/>
                </a:solidFill>
                <a:latin typeface="+mj-lt"/>
                <a:ea typeface="メイリオ"/>
              </a:rPr>
              <a:t>　落下シミュレーションで強度確認</a:t>
            </a:r>
            <a:endParaRPr lang="en-US" altLang="ja-JP" sz="800" dirty="0">
              <a:solidFill>
                <a:srgbClr val="000000"/>
              </a:solidFill>
              <a:latin typeface="+mj-lt"/>
              <a:ea typeface="メイリオ"/>
            </a:endParaRPr>
          </a:p>
          <a:p>
            <a:pPr>
              <a:lnSpc>
                <a:spcPts val="1100"/>
              </a:lnSpc>
            </a:pPr>
            <a:r>
              <a:rPr lang="ja-JP" altLang="en-US" sz="800" dirty="0">
                <a:solidFill>
                  <a:srgbClr val="000000"/>
                </a:solidFill>
                <a:latin typeface="+mj-lt"/>
                <a:ea typeface="メイリオ"/>
              </a:rPr>
              <a:t>　天板カバー耐久力アップ</a:t>
            </a:r>
            <a:endParaRPr lang="en-US" altLang="ja-JP" sz="800" dirty="0">
              <a:solidFill>
                <a:srgbClr val="000000"/>
              </a:solidFill>
              <a:latin typeface="+mj-lt"/>
              <a:ea typeface="メイリオ"/>
            </a:endParaRPr>
          </a:p>
        </p:txBody>
      </p:sp>
      <p:pic>
        <p:nvPicPr>
          <p:cNvPr id="62" name="図 61">
            <a:extLst>
              <a:ext uri="{FF2B5EF4-FFF2-40B4-BE49-F238E27FC236}">
                <a16:creationId xmlns:a16="http://schemas.microsoft.com/office/drawing/2014/main" id="{E7BBE38A-4E2D-DEC7-5336-5A9CEC2929F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22850" y="3409927"/>
            <a:ext cx="164124" cy="553027"/>
          </a:xfrm>
          <a:prstGeom prst="rect">
            <a:avLst/>
          </a:prstGeom>
        </p:spPr>
      </p:pic>
      <p:sp>
        <p:nvSpPr>
          <p:cNvPr id="46" name="object 20"/>
          <p:cNvSpPr txBox="1"/>
          <p:nvPr/>
        </p:nvSpPr>
        <p:spPr bwMode="gray">
          <a:xfrm>
            <a:off x="256052" y="1410195"/>
            <a:ext cx="2991973" cy="563741"/>
          </a:xfrm>
          <a:prstGeom prst="rect">
            <a:avLst/>
          </a:prstGeom>
        </p:spPr>
        <p:txBody>
          <a:bodyPr vert="horz" wrap="square" lIns="0" tIns="12189" rIns="0" bIns="0" rtlCol="0">
            <a:spAutoFit/>
          </a:bodyPr>
          <a:lstStyle/>
          <a:p>
            <a:pPr marL="12604">
              <a:spcBef>
                <a:spcPts val="96"/>
              </a:spcBef>
            </a:pPr>
            <a:r>
              <a:rPr lang="ja-JP" altLang="en-US" sz="1100" spc="-99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r>
              <a:rPr lang="ja-JP" altLang="en-US" sz="1000" spc="-99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000" spc="-99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BK</a:t>
            </a:r>
            <a:r>
              <a:rPr lang="ja-JP" altLang="en-US" sz="1000" spc="-99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）ﾋﾟｸﾄﾌﾞﾗｯｸ　，　　　（</a:t>
            </a:r>
            <a:r>
              <a:rPr lang="en-US" altLang="ja-JP" sz="1000" spc="-99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</a:t>
            </a:r>
            <a:r>
              <a:rPr lang="ja-JP" altLang="en-US" sz="1000" spc="-99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）ｼﾙﾊﾞｰﾎﾜｲﾄ</a:t>
            </a:r>
          </a:p>
          <a:p>
            <a:pPr marL="12604">
              <a:spcBef>
                <a:spcPts val="96"/>
              </a:spcBef>
            </a:pPr>
            <a:r>
              <a:rPr lang="ja-JP" altLang="en-US" sz="1100" spc="-99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質量</a:t>
            </a:r>
            <a:r>
              <a:rPr sz="1100" spc="-99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100" spc="53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約 </a:t>
            </a:r>
            <a:r>
              <a:rPr lang="en-US" sz="2400" b="1" spc="-64" dirty="0">
                <a:solidFill>
                  <a:srgbClr val="A30B1A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837</a:t>
            </a:r>
            <a:r>
              <a:rPr lang="en-US" sz="1500" spc="-64" dirty="0">
                <a:solidFill>
                  <a:srgbClr val="A30B1A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sz="1500" spc="-64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g</a:t>
            </a:r>
            <a:r>
              <a:rPr lang="ja-JP" altLang="en-US" sz="1500" spc="-64" dirty="0" err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，</a:t>
            </a:r>
            <a:r>
              <a:rPr lang="ja-JP" altLang="en-US" sz="1500" spc="-64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spc="53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約 </a:t>
            </a:r>
            <a:r>
              <a:rPr lang="en-US" altLang="ja-JP" sz="2400" b="1" spc="-64" dirty="0">
                <a:solidFill>
                  <a:srgbClr val="A30B1A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856</a:t>
            </a:r>
            <a:r>
              <a:rPr lang="ja-JP" altLang="en-US" sz="900" spc="-64" dirty="0">
                <a:solidFill>
                  <a:srgbClr val="A30B1A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500" spc="-64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g</a:t>
            </a:r>
            <a:endParaRPr sz="15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7" name="object 57">
            <a:extLst>
              <a:ext uri="{FF2B5EF4-FFF2-40B4-BE49-F238E27FC236}">
                <a16:creationId xmlns:a16="http://schemas.microsoft.com/office/drawing/2014/main" id="{8239E6BB-7403-4216-960F-4090C9D2CC33}"/>
              </a:ext>
            </a:extLst>
          </p:cNvPr>
          <p:cNvSpPr/>
          <p:nvPr/>
        </p:nvSpPr>
        <p:spPr bwMode="gray">
          <a:xfrm>
            <a:off x="4334116" y="5807523"/>
            <a:ext cx="1652270" cy="328772"/>
          </a:xfrm>
          <a:custGeom>
            <a:avLst/>
            <a:gdLst/>
            <a:ahLst/>
            <a:cxnLst/>
            <a:rect l="l" t="t" r="r" b="b"/>
            <a:pathLst>
              <a:path w="1101725" h="432434">
                <a:moveTo>
                  <a:pt x="1029665" y="0"/>
                </a:moveTo>
                <a:lnTo>
                  <a:pt x="71996" y="0"/>
                </a:lnTo>
                <a:lnTo>
                  <a:pt x="44041" y="5680"/>
                </a:lnTo>
                <a:lnTo>
                  <a:pt x="21148" y="21148"/>
                </a:lnTo>
                <a:lnTo>
                  <a:pt x="5680" y="44041"/>
                </a:lnTo>
                <a:lnTo>
                  <a:pt x="0" y="71996"/>
                </a:lnTo>
                <a:lnTo>
                  <a:pt x="0" y="359994"/>
                </a:lnTo>
                <a:lnTo>
                  <a:pt x="5680" y="387949"/>
                </a:lnTo>
                <a:lnTo>
                  <a:pt x="21148" y="410841"/>
                </a:lnTo>
                <a:lnTo>
                  <a:pt x="44041" y="426309"/>
                </a:lnTo>
                <a:lnTo>
                  <a:pt x="71996" y="431990"/>
                </a:lnTo>
                <a:lnTo>
                  <a:pt x="1029665" y="431990"/>
                </a:lnTo>
                <a:lnTo>
                  <a:pt x="1057620" y="426309"/>
                </a:lnTo>
                <a:lnTo>
                  <a:pt x="1080512" y="410841"/>
                </a:lnTo>
                <a:lnTo>
                  <a:pt x="1095980" y="387949"/>
                </a:lnTo>
                <a:lnTo>
                  <a:pt x="1101661" y="359994"/>
                </a:lnTo>
                <a:lnTo>
                  <a:pt x="1101661" y="71996"/>
                </a:lnTo>
                <a:lnTo>
                  <a:pt x="1095980" y="44041"/>
                </a:lnTo>
                <a:lnTo>
                  <a:pt x="1080512" y="21148"/>
                </a:lnTo>
                <a:lnTo>
                  <a:pt x="1057620" y="5680"/>
                </a:lnTo>
                <a:lnTo>
                  <a:pt x="1029665" y="0"/>
                </a:lnTo>
                <a:close/>
              </a:path>
            </a:pathLst>
          </a:custGeom>
          <a:solidFill>
            <a:srgbClr val="A30B1A"/>
          </a:solidFill>
          <a:ln>
            <a:solidFill>
              <a:srgbClr val="A30B1A"/>
            </a:solidFill>
          </a:ln>
        </p:spPr>
        <p:txBody>
          <a:bodyPr wrap="square" lIns="0" tIns="0" rIns="0" bIns="0" rtlCol="0" anchor="ctr"/>
          <a:lstStyle/>
          <a:p>
            <a:pPr marL="1925" algn="ctr">
              <a:lnSpc>
                <a:spcPts val="1800"/>
              </a:lnSpc>
              <a:spcBef>
                <a:spcPts val="97"/>
              </a:spcBef>
            </a:pPr>
            <a:r>
              <a:rPr lang="ja-JP" altLang="en-US" sz="12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交換可能な</a:t>
            </a:r>
            <a:r>
              <a:rPr lang="ja-JP" altLang="en-US" sz="1200" b="1" spc="-5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Fujitsu Sans"/>
              </a:rPr>
              <a:t>＜バッテリー＞</a:t>
            </a:r>
            <a:endParaRPr lang="ja-JP" altLang="en-US" sz="1200" baseline="30000" dirty="0">
              <a:latin typeface="Meiryo UI" panose="020B0604030504040204" pitchFamily="50" charset="-128"/>
              <a:ea typeface="Meiryo UI" panose="020B0604030504040204" pitchFamily="50" charset="-128"/>
              <a:cs typeface="Fujitsu Sans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4375836" y="6179317"/>
            <a:ext cx="23901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00" dirty="0"/>
              <a:t>バッテリー交換式設計により、ドライバー</a:t>
            </a:r>
          </a:p>
          <a:p>
            <a:r>
              <a:rPr lang="ja-JP" altLang="en-US" sz="1000" dirty="0"/>
              <a:t>などの工具なしで新しいバッテリーにセルフ交換が可能。</a:t>
            </a:r>
          </a:p>
        </p:txBody>
      </p:sp>
    </p:spTree>
    <p:extLst>
      <p:ext uri="{BB962C8B-B14F-4D97-AF65-F5344CB8AC3E}">
        <p14:creationId xmlns:p14="http://schemas.microsoft.com/office/powerpoint/2010/main" val="613161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rgbClr val="FF0000"/>
        </a:solidFill>
        <a:ln>
          <a:noFill/>
        </a:ln>
        <a:extLs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round/>
              <a:headEnd/>
              <a:tailEnd/>
            </a14:hiddenLine>
          </a:ext>
        </a:extLst>
      </a:spPr>
      <a:bodyPr lIns="36000" tIns="36000" rIns="36000" bIns="36000"/>
      <a:lstStyle>
        <a:defPPr>
          <a:defRPr sz="1979"/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3b8dcd4-d351-4bc3-916b-db73119e0bbc" xsi:nil="true"/>
    <lcf76f155ced4ddcb4097134ff3c332f xmlns="6bfd5a51-8e97-40e1-91aa-759eb11249d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859470372129E449A42C9D5CEBD42E3" ma:contentTypeVersion="13" ma:contentTypeDescription="新しいドキュメントを作成します。" ma:contentTypeScope="" ma:versionID="bafd971abfea0cdf64e42ffa2e5171f1">
  <xsd:schema xmlns:xsd="http://www.w3.org/2001/XMLSchema" xmlns:xs="http://www.w3.org/2001/XMLSchema" xmlns:p="http://schemas.microsoft.com/office/2006/metadata/properties" xmlns:ns2="6bfd5a51-8e97-40e1-91aa-759eb11249d7" xmlns:ns3="83b8dcd4-d351-4bc3-916b-db73119e0bbc" targetNamespace="http://schemas.microsoft.com/office/2006/metadata/properties" ma:root="true" ma:fieldsID="871026bddcb27a9f311e01ac95554335" ns2:_="" ns3:_="">
    <xsd:import namespace="6bfd5a51-8e97-40e1-91aa-759eb11249d7"/>
    <xsd:import namespace="83b8dcd4-d351-4bc3-916b-db73119e0b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fd5a51-8e97-40e1-91aa-759eb11249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bc4fd492-276b-4614-b3af-3a4c63b563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8dcd4-d351-4bc3-916b-db73119e0bb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1d03f2a-fa99-494e-ad37-c5cc22a0fbe5}" ma:internalName="TaxCatchAll" ma:showField="CatchAllData" ma:web="83b8dcd4-d351-4bc3-916b-db73119e0b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4DDD1F-BEE8-4542-9DE2-3F0077AD9F57}">
  <ds:schemaRefs>
    <ds:schemaRef ds:uri="http://schemas.microsoft.com/office/infopath/2007/PartnerControls"/>
    <ds:schemaRef ds:uri="83b8dcd4-d351-4bc3-916b-db73119e0bbc"/>
    <ds:schemaRef ds:uri="http://schemas.microsoft.com/office/2006/documentManagement/types"/>
    <ds:schemaRef ds:uri="http://purl.org/dc/terms/"/>
    <ds:schemaRef ds:uri="6bfd5a51-8e97-40e1-91aa-759eb11249d7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D8336FD-7D66-428A-A070-DC73919AD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7FD5446-FF8B-45A8-B87F-44D37BAC83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fd5a51-8e97-40e1-91aa-759eb11249d7"/>
    <ds:schemaRef ds:uri="83b8dcd4-d351-4bc3-916b-db73119e0b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5331</TotalTime>
  <Words>907</Words>
  <Application>Microsoft Office PowerPoint</Application>
  <PresentationFormat>A4 210 x 297 mm</PresentationFormat>
  <Paragraphs>129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A-OTF 新ゴ Pro M</vt:lpstr>
      <vt:lpstr>Fujitsu Sans</vt:lpstr>
      <vt:lpstr>HGPｺﾞｼｯｸE</vt:lpstr>
      <vt:lpstr>HG丸ｺﾞｼｯｸM-PRO</vt:lpstr>
      <vt:lpstr>Meiryo UI</vt:lpstr>
      <vt:lpstr>ＭＳ Ｐゴシック</vt:lpstr>
      <vt:lpstr>メイリオ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Company>FUJITSU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Matsubara, Kyosuke/松原 京介</dc:creator>
  <cp:lastModifiedBy>生活協同組合 都留文科大学</cp:lastModifiedBy>
  <cp:revision>127</cp:revision>
  <cp:lastPrinted>2026-01-13T03:05:51Z</cp:lastPrinted>
  <dcterms:created xsi:type="dcterms:W3CDTF">2018-09-25T00:29:58Z</dcterms:created>
  <dcterms:modified xsi:type="dcterms:W3CDTF">2026-01-13T03:10:23Z</dcterms:modified>
  <cp:category>FUJITSU CONFIDENTIAL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0x0101003859470372129E449A42C9D5CEBD42E3</vt:lpwstr>
  </property>
  <property fmtid="{D5CDD505-2E9C-101B-9397-08002B2CF9AE}" pid="3" name="MSIP_Label_1e92ef73-0ad1-40c5-ad55-46de3396802f_Enabled">
    <vt:lpwstr>true</vt:lpwstr>
  </property>
  <property fmtid="{D5CDD505-2E9C-101B-9397-08002B2CF9AE}" pid="4" name="MSIP_Label_1e92ef73-0ad1-40c5-ad55-46de3396802f_SetDate">
    <vt:lpwstr>2022-11-15T07:33:50Z</vt:lpwstr>
  </property>
  <property fmtid="{D5CDD505-2E9C-101B-9397-08002B2CF9AE}" pid="5" name="MSIP_Label_1e92ef73-0ad1-40c5-ad55-46de3396802f_Method">
    <vt:lpwstr>Privileged</vt:lpwstr>
  </property>
  <property fmtid="{D5CDD505-2E9C-101B-9397-08002B2CF9AE}" pid="6" name="MSIP_Label_1e92ef73-0ad1-40c5-ad55-46de3396802f_Name">
    <vt:lpwstr>FUJITSU-PUBLIC​</vt:lpwstr>
  </property>
  <property fmtid="{D5CDD505-2E9C-101B-9397-08002B2CF9AE}" pid="7" name="MSIP_Label_1e92ef73-0ad1-40c5-ad55-46de3396802f_SiteId">
    <vt:lpwstr>a19f121d-81e1-4858-a9d8-736e267fd4c7</vt:lpwstr>
  </property>
  <property fmtid="{D5CDD505-2E9C-101B-9397-08002B2CF9AE}" pid="8" name="MSIP_Label_1e92ef73-0ad1-40c5-ad55-46de3396802f_ActionId">
    <vt:lpwstr>b46aba5f-4710-4ae7-86dd-fe28634704b6</vt:lpwstr>
  </property>
  <property fmtid="{D5CDD505-2E9C-101B-9397-08002B2CF9AE}" pid="9" name="MSIP_Label_1e92ef73-0ad1-40c5-ad55-46de3396802f_ContentBits">
    <vt:lpwstr>0</vt:lpwstr>
  </property>
  <property fmtid="{D5CDD505-2E9C-101B-9397-08002B2CF9AE}" pid="10" name="MediaServiceImageTags">
    <vt:lpwstr/>
  </property>
</Properties>
</file>